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74FE2-95D8-4E1E-A5D4-C14F63D24634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463AC0-9533-4F47-BB0E-6C569BF299E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325056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 smtClean="0"/>
              <a:t>Zusammenlebenz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63AC0-9533-4F47-BB0E-6C569BF299E0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990744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 smtClean="0"/>
              <a:t>Mariä</a:t>
            </a:r>
            <a:r>
              <a:rPr lang="pl-PL" dirty="0" smtClean="0"/>
              <a:t> – </a:t>
            </a:r>
            <a:r>
              <a:rPr lang="pl-PL" dirty="0" err="1" smtClean="0"/>
              <a:t>Himmelfahrts</a:t>
            </a:r>
            <a:r>
              <a:rPr lang="pl-PL" dirty="0" smtClean="0"/>
              <a:t> - </a:t>
            </a:r>
            <a:r>
              <a:rPr lang="pl-PL" dirty="0" err="1" smtClean="0"/>
              <a:t>Kirche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63AC0-9533-4F47-BB0E-6C569BF299E0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690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63AC0-9533-4F47-BB0E-6C569BF299E0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70928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63AC0-9533-4F47-BB0E-6C569BF299E0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141665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F745F5F-2F13-4621-A0E0-7B16962D0BCC}" type="datetimeFigureOut">
              <a:rPr lang="pl-PL" smtClean="0"/>
              <a:pPr/>
              <a:t>2015-10-05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A183B0D-7F1C-4DCB-AD13-86D7991CE454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Witold\Desktop\12%20Przasniczka%20-%20S%20Moniuszko%20-%20Marek%20I%20Vacek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pl/url?sa=i&amp;rct=j&amp;q=&amp;esrc=s&amp;source=images&amp;cd=&amp;ved=0CAcQjRxqFQoTCPr-3q3MqcgCFUlpFAod-xsOPA&amp;url=https://pl.wikipedia.org/wiki/Hilary_Majewski&amp;psig=AFQjCNHu_1r4hlQXOvLcQ0I0ZeVkvCrt0A&amp;ust=144407489671157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pl/url?sa=i&amp;rct=j&amp;q=&amp;esrc=s&amp;source=images&amp;cd=&amp;cad=rja&amp;uact=8&amp;ved=0CAcQjRxqFQoTCJup6s7KqcgCFUbHFAodLygCQQ&amp;url=https://pl.wikipedia.org/wiki/%C5%9Ar%C3%B3dmie%C5%9Bcie_(dzielnica_%C5%81odzi)&amp;psig=AFQjCNH433k1Uknl5DjhA_-uvuJbJFABxQ&amp;ust=1444074431053271" TargetMode="Externa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pl/url?sa=i&amp;rct=j&amp;q=&amp;esrc=s&amp;source=images&amp;cd=&amp;cad=rja&amp;uact=8&amp;ved=0CAcQjRxqFQoTCKCfv9i5qcgCFct-GgodcucNDA&amp;url=http://jajanowski.flog.pl/archiwum/tag/biala-fabryka&amp;psig=AFQjCNHQNmd7F8aXmIkSqAam6nPtANhGCA&amp;ust=1444069888729634" TargetMode="Externa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pl/url?sa=i&amp;source=imgres&amp;cd=&amp;cad=rja&amp;uact=8&amp;ved=0CAkQjRwwAGoVChMIkLG57LipyAIVapRyCh2LywDs&amp;url=http://www.museo.pl/content/view/887/82/&amp;psig=AFQjCNHS6Y4Ymy5OO116Ng6VH0xh5XGEJQ&amp;ust=1444069664809295" TargetMode="Externa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a.org/wiki/Ksiezy_Mlyn" TargetMode="External"/><Relationship Id="rId2" Type="http://schemas.openxmlformats.org/officeDocument/2006/relationships/hyperlink" Target="http://www.muzeum-lodz.p/" TargetMode="External"/><Relationship Id="rId1" Type="http://schemas.openxmlformats.org/officeDocument/2006/relationships/slideLayout" Target="../slideLayouts/slideLayout9.xml"/><Relationship Id="rId4" Type="http://schemas.openxmlformats.org/officeDocument/2006/relationships/hyperlink" Target="http://www.aquapark.lodz.p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43608" y="4869160"/>
            <a:ext cx="5637010" cy="882119"/>
          </a:xfrm>
        </p:spPr>
        <p:txBody>
          <a:bodyPr>
            <a:noAutofit/>
          </a:bodyPr>
          <a:lstStyle/>
          <a:p>
            <a:r>
              <a:rPr lang="pl-PL" sz="2000" b="1" dirty="0" smtClean="0"/>
              <a:t>Stanisław Roszczyk kl. II B</a:t>
            </a:r>
          </a:p>
          <a:p>
            <a:r>
              <a:rPr lang="pl-PL" sz="2000" b="1" dirty="0" smtClean="0"/>
              <a:t>Witold Gadzinowski</a:t>
            </a:r>
          </a:p>
          <a:p>
            <a:r>
              <a:rPr lang="pl-PL" sz="2000" b="1" dirty="0" smtClean="0"/>
              <a:t>Publiczne Gimnazjum nr 17 im. Bohaterów Monte Cassino w Łodzi </a:t>
            </a:r>
            <a:endParaRPr lang="pl-PL" sz="2000" b="1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43608" y="1412776"/>
            <a:ext cx="8280920" cy="3440673"/>
          </a:xfrm>
        </p:spPr>
        <p:txBody>
          <a:bodyPr/>
          <a:lstStyle/>
          <a:p>
            <a:r>
              <a:rPr lang="pl-PL" sz="4800" dirty="0" smtClean="0">
                <a:effectLst/>
              </a:rPr>
              <a:t>Łódź – </a:t>
            </a:r>
            <a:r>
              <a:rPr lang="pl-PL" sz="4800" dirty="0" err="1" smtClean="0">
                <a:effectLst/>
              </a:rPr>
              <a:t>Rundgang</a:t>
            </a:r>
            <a:r>
              <a:rPr lang="pl-PL" sz="4800" dirty="0" smtClean="0">
                <a:effectLst/>
              </a:rPr>
              <a:t> </a:t>
            </a:r>
            <a:r>
              <a:rPr lang="pl-PL" sz="4800" dirty="0" err="1" smtClean="0">
                <a:effectLst/>
              </a:rPr>
              <a:t>durch</a:t>
            </a:r>
            <a:r>
              <a:rPr lang="pl-PL" sz="4800" dirty="0" smtClean="0">
                <a:effectLst/>
              </a:rPr>
              <a:t> </a:t>
            </a:r>
            <a:r>
              <a:rPr lang="pl-PL" sz="4800" dirty="0" err="1" smtClean="0">
                <a:effectLst/>
              </a:rPr>
              <a:t>die</a:t>
            </a:r>
            <a:r>
              <a:rPr lang="pl-PL" sz="4800" dirty="0" smtClean="0">
                <a:effectLst/>
              </a:rPr>
              <a:t> Stadt</a:t>
            </a:r>
            <a:endParaRPr lang="pl-PL" sz="4800" dirty="0"/>
          </a:p>
        </p:txBody>
      </p:sp>
      <p:pic>
        <p:nvPicPr>
          <p:cNvPr id="1026" name="Picture 2" descr="https://upload.wikimedia.org/wikipedia/commons/thumb/c/c5/POL_%C5%81%C3%B3d%C5%BA_COA.svg/2000px-POL_%C5%81%C3%B3d%C5%BA_COA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20887"/>
            <a:ext cx="2447925" cy="3128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12 Przasniczka - S Moniuszko - Marek I Vace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004237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tekstu 5"/>
          <p:cNvSpPr>
            <a:spLocks noGrp="1"/>
          </p:cNvSpPr>
          <p:nvPr>
            <p:ph type="body" sz="half" idx="2"/>
          </p:nvPr>
        </p:nvSpPr>
        <p:spPr>
          <a:xfrm>
            <a:off x="1115615" y="692696"/>
            <a:ext cx="3456385" cy="2480810"/>
          </a:xfrm>
        </p:spPr>
        <p:txBody>
          <a:bodyPr>
            <a:normAutofit fontScale="55000" lnSpcReduction="20000"/>
          </a:bodyPr>
          <a:lstStyle/>
          <a:p>
            <a:endParaRPr lang="pl-PL" sz="2800" dirty="0" smtClean="0"/>
          </a:p>
          <a:p>
            <a:r>
              <a:rPr lang="pl-PL" sz="3100" b="1" dirty="0" err="1" smtClean="0"/>
              <a:t>Altmarkt</a:t>
            </a:r>
            <a:r>
              <a:rPr lang="pl-PL" sz="3100" b="1" dirty="0" smtClean="0"/>
              <a:t> (Stary Rynek) – </a:t>
            </a:r>
            <a:r>
              <a:rPr lang="pl-PL" sz="3100" b="1" dirty="0" err="1" smtClean="0"/>
              <a:t>hier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konzentrierte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sich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früher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das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Leben</a:t>
            </a:r>
            <a:r>
              <a:rPr lang="pl-PL" sz="3100" b="1" dirty="0" smtClean="0"/>
              <a:t> der </a:t>
            </a:r>
            <a:r>
              <a:rPr lang="pl-PL" sz="3100" b="1" dirty="0" err="1" smtClean="0"/>
              <a:t>Altstadt</a:t>
            </a:r>
            <a:r>
              <a:rPr lang="pl-PL" sz="3100" b="1" dirty="0" smtClean="0"/>
              <a:t>. In dem </a:t>
            </a:r>
            <a:r>
              <a:rPr lang="pl-PL" sz="3100" b="1" dirty="0" err="1" smtClean="0"/>
              <a:t>Altstädtischen</a:t>
            </a:r>
            <a:r>
              <a:rPr lang="pl-PL" sz="3100" b="1" dirty="0" smtClean="0"/>
              <a:t> Park (</a:t>
            </a:r>
            <a:r>
              <a:rPr lang="pl-PL" sz="3100" b="1" dirty="0" err="1" smtClean="0"/>
              <a:t>Park</a:t>
            </a:r>
            <a:r>
              <a:rPr lang="pl-PL" sz="3100" b="1" dirty="0" smtClean="0"/>
              <a:t> Staromiejski) </a:t>
            </a:r>
            <a:r>
              <a:rPr lang="pl-PL" sz="3100" b="1" dirty="0" err="1"/>
              <a:t>befindet</a:t>
            </a:r>
            <a:r>
              <a:rPr lang="pl-PL" sz="3100" b="1" dirty="0"/>
              <a:t> </a:t>
            </a:r>
            <a:r>
              <a:rPr lang="pl-PL" sz="3100" b="1" dirty="0" err="1" smtClean="0"/>
              <a:t>sich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das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Dekalogdenkmal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als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Erinnerung</a:t>
            </a:r>
            <a:r>
              <a:rPr lang="pl-PL" sz="3100" b="1" dirty="0" smtClean="0"/>
              <a:t> an </a:t>
            </a:r>
            <a:r>
              <a:rPr lang="pl-PL" sz="3100" b="1" dirty="0" err="1" smtClean="0"/>
              <a:t>das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Zusammenleben</a:t>
            </a:r>
            <a:r>
              <a:rPr lang="pl-PL" sz="3100" b="1" dirty="0" smtClean="0"/>
              <a:t> der Polen </a:t>
            </a:r>
            <a:r>
              <a:rPr lang="pl-PL" sz="3100" b="1" dirty="0" err="1" smtClean="0"/>
              <a:t>und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Juden</a:t>
            </a:r>
            <a:r>
              <a:rPr lang="pl-PL" sz="3100" b="1" dirty="0" smtClean="0"/>
              <a:t> </a:t>
            </a:r>
            <a:r>
              <a:rPr lang="pl-PL" sz="3100" b="1" dirty="0" err="1" smtClean="0"/>
              <a:t>in</a:t>
            </a:r>
            <a:r>
              <a:rPr lang="pl-PL" sz="3100" b="1" dirty="0" smtClean="0"/>
              <a:t> Łódź.</a:t>
            </a:r>
            <a:endParaRPr lang="pl-PL" sz="3100" b="1" dirty="0"/>
          </a:p>
          <a:p>
            <a:endParaRPr lang="pl-PL" sz="28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Altmarkt</a:t>
            </a:r>
            <a:endParaRPr lang="pl-PL" dirty="0"/>
          </a:p>
        </p:txBody>
      </p:sp>
      <p:pic>
        <p:nvPicPr>
          <p:cNvPr id="7170" name="Picture 2" descr="https://upload.wikimedia.org/wikipedia/commons/a/a8/Rynek_S_Miasta_Lodz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750" r="1975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53714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1"/>
          <p:cNvSpPr>
            <a:spLocks noGrp="1"/>
          </p:cNvSpPr>
          <p:nvPr>
            <p:ph type="pic" idx="1"/>
          </p:nvPr>
        </p:nvSpPr>
        <p:spPr/>
      </p:sp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pl-PL" sz="2400" b="1" dirty="0" smtClean="0"/>
              <a:t>Der </a:t>
            </a:r>
            <a:r>
              <a:rPr lang="pl-PL" sz="2400" b="1" dirty="0" err="1" smtClean="0"/>
              <a:t>monumentale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neugotische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Tempel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am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Kościelny-Platz</a:t>
            </a:r>
            <a:r>
              <a:rPr lang="pl-PL" sz="2400" b="1" dirty="0" smtClean="0"/>
              <a:t> (Kościół Wniebowzięcia NMP) 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755576" y="4077072"/>
            <a:ext cx="6383538" cy="2250429"/>
          </a:xfrm>
        </p:spPr>
        <p:txBody>
          <a:bodyPr/>
          <a:lstStyle/>
          <a:p>
            <a:r>
              <a:rPr lang="pl-PL" dirty="0" err="1"/>
              <a:t>Mariä</a:t>
            </a:r>
            <a:r>
              <a:rPr lang="pl-PL" dirty="0"/>
              <a:t> – </a:t>
            </a:r>
            <a:r>
              <a:rPr lang="pl-PL" dirty="0" err="1"/>
              <a:t>Himmelfahrts</a:t>
            </a:r>
            <a:r>
              <a:rPr lang="pl-PL" dirty="0"/>
              <a:t> </a:t>
            </a:r>
            <a:r>
              <a:rPr lang="pl-PL" dirty="0" smtClean="0"/>
              <a:t>– </a:t>
            </a:r>
            <a:r>
              <a:rPr lang="pl-PL" dirty="0" err="1" smtClean="0"/>
              <a:t>Kirche</a:t>
            </a:r>
            <a:r>
              <a:rPr lang="pl-PL" dirty="0" smtClean="0"/>
              <a:t> 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0" i="1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Georgia" pitchFamily="18" charset="0"/>
                <a:cs typeface="Arial" pitchFamily="34" charset="0"/>
              </a:rPr>
              <a:t>        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0" i="1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Georgia" pitchFamily="18" charset="0"/>
                <a:cs typeface="Arial" pitchFamily="34" charset="0"/>
              </a:rPr>
              <a:t>         </a:t>
            </a: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l-PL" altLang="pl-PL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 Neue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Helvetica Neue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Helvetica Neue"/>
                <a:cs typeface="Arial" pitchFamily="34" charset="0"/>
              </a:rPr>
              <a:t> </a:t>
            </a: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100_1555 [Max Szerokość 640 Max Wysokość 480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11993"/>
            <a:ext cx="3114675" cy="23336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3" descr="data:image/png;base64,iVBORw0KGgoAAAANSUhEUgAAAHoAAAAyCAMAAACkjD/XAAACnVBMVEUAAAAAAAAAAAAAAAAAAAAAAAAAAAAAAAAAAAAAAAAAAAAAAAAAAAAAAAAAAAAAAAAAAAAAAAAAAAAAAAAAAAAAAAAAAAAJCQkSEhIAAAAaGhoAAAAiIiIrKysAAAAxMTEAAAA4ODg+Pj4AAABEREQAAABJSUkAAABOTk5TU1NXV1dcXFxiYmJmZmZqamptbW1xcXF0dHR3d3d9fX2AgICHh4eKioqMjIyOjo6QkJCSkpKUlJSWlpaYmJidnZ2enp6ioqKjo6OlpaWmpqanp6epqamqqqqurq6vr6+wsLCxsbG0tLS1tbW2tra3t7e6urq7u7u8vLy9vb2+vr6/v7/AwMDCwsLFxcXFxcXHx8fIyMjJycnKysrNzc3Ozs7Ozs7Pz8/Pz8/Q0NDR0dHR0dHS0tLU1NTV1dXW1tbW1tbW1tbX19fX19fa2trb29vb29vc3Nzc3Nzf39/f39/f39/f39/g4ODh4eHj4+Pj4+Pk5OTk5OTk5OTk5OTl5eXn5+fn5+fn5+fn5+fn5+fo6Ojo6Ojq6urq6urq6urr6+vr6+vr6+vt7e3t7e3t7e3t7e3u7u7u7u7v7+/v7+/w8PDw8PDw8PDw8PDy8vLy8vLy8vLy8vLy8vLy8vLy8vLy8vL09PT09PT09PT09PT09PT09PT09PT29vb29vb29vb29vb29vb29vb29vb29vb39/f39/f39/f39/f39/f4+Pj4+Pj4+Pj5+fn5+fn5+fn5+fn5+fn5+fn5+fn6+vr6+vr6+vr6+vr6+vr6+vr8/Pz8/Pz8/Pz8/Pz8/Pz8/Pz9/f39/f39/f39/f39/f39/f39/f39/f39/f3+/v7+/v7+/v7+/v7+/v7+/v7+/v7+/v7///////////////9kpi5JAAAA33RSTlMAAQIDBAUGBwgJCgsMDQ4PEBESExQVFhYWFxcYGBgZGRoaGhsbHBwdHR4eHx8gISIiIyQmJicoKSoqKywtLi4uMDEyMjM0NTU2Njc5Ojo7Ozw9Pj5AQUJCQ0ZGSElKSktMTU5PUFFRUlRVVlZXWFpbXV5eX2BhYmVmZ2hpamtsbW5vcHFyc3R2d3h5enx9fn+BgoKDhIWGiYmKi4yNjo+QkZKTlJWWl5eYmZqbnJ2enp+goaKkpaamp6ipqqusra6vsLKzs7W2t7i5uru8vb6/wMHCwsPExcbHyMnJysvMVK8y+QAAB5FJREFUeNrFmP2f3EQdx8kmm2yy2WQzmZkjl3bJ2Rb12mtp8SiKiBUUxVKFVisIihV62CKCIoK0UvVK1bP07mitBeVJUVso0Duw1Xo9ET0f6JN47bV3u9+/xe83kyzr0+vlL7t8Xq9ubpLpvHfm+7i54P+UVkBp2gWdFpGNYtFA+NtALpYcxzZ1rSM0TSvgv5xse0wwu1joxDYLulE0dKTTSLcqfOvMQ1WzoHXAtCadsGXqBCsUnWDxNBzmlq51wLSuz0LmOcTWClZFfA1ghLUbrUwbdq396kAvK5s6HoFdlb8FuLONB66RlGnD5S8BwKkNoVMsFEw3XIOj97hmoX2updP5kml7jgLp/Ec8yzBKntwDMCnwa7TPtUrkWLrliW2gtC+0TdNhvdMAu1hJ19plYNcP0LGKiJp/HJTeEI5V8sjJ4PZ2mTp1rb7Pf5C5JbvCN0Cuha7jpE5WX9oeU6us8YlTUH8grFQC+QzkWuKVvdTJXuWO0Z5Nk2tNkWNdzgLed+4tdNWrkpPBI20ytVYwK+LrQLpPcHk3vIVm1ZCcDD7jt8fUGmYNoeLpJzKW+1vQYSjJyc72ZKbWSOqqhpn+99r/rn99WDDLbJViHZbJirkWtJDkZPArbhta2jFg7LdKV1ID9aWaz5CTzTD0pvB2aypB9xYPKtaUXEC7bKKjeA1dHyJTU+xbFgY/RiAKP2lYsm28RaJmAtfTs6c4xP9g0gycUqKpeDGLegZPl3MqTL6oWCdl9EIrOol20/U6zyzgVJzpeV6l7Dhl18VP1/N8v1r1vQoNSziH1nPKKMdBChbAiprheygfL65tZmxazguYXDoL8BcyqlhRb0W/M3Wy412YRTUd7SKEFIKzIBQ8DBhHewgSjkLB7GwS54wxwcoORqYQ+QyhFGA9VIYxnfCKq2VtE3k3wTB1taLx+FVCNTRyxnU4YQ/8WEY9M7PvkvJHsEsAam5srRRwH0YBhml14Zv7pRz62+LAD/jWE0vHINU6OUGXyc0Mt5GiLW/+6blV8eO4tY8B6t3qvBsZOnUy+HJgFaiuMELfhQ6RrAe4JZGvwxcFPLx69YZDZ1ciOrB03ayEd52vr0x6/zokhbxs+p5o7Oc3kfrkxFOrV392d+NWFaeaXvK652Cw+xTAo9cS5ar0vKcfy9BrgNRfMVN0SOh+gPfWtgN8L7kM6pcI2FSrJUtm7kc0KxlF2xcHd/1xWxxvmv1QLB9/5cJobDiKIxklcmI4ShJ5eJ/qOTSqU6/BBC4JN6boQSAN71Doi1Mnm+B0Rjlavgabo/GZ2V/LL8FRSehkkfzzYIouoqXf31jz3de7kq5DB6JP1a+vSUQnOXrRoujpn2XogumJpwCeBfhDV4qeAdK1QwqdOhkMqdAyyyk6HoHR3tmD4/UlI/DDBNFxHK1tDBDaNrHODU7KDzTW16Lr6nccHZGxHNt3Jao/RrSU8pPTeX+JPYj4NpAGkxsg16FoWP1xP5Bu8UwdYxSXJXRyJ0zeCtsegdsm4QsLBBwcHf3l+fF5hHbscnDh1LeSaGwvModnTl7ChVRuNiblxIkjR6bq+9+R9RzkO7cBadWCdZBroDaq/jgDqHMLMYtSr8jkpwl9aaOxF9bdDHsb9T5Ev/rkk6N398SIDj3X5zfDzi1bDpxdHNWWwcOchS27funeR+EOyTI0RcyKLIM20VPzyOObeh4LJsZ/hYnaRpgRsTwG9TPzLz5XhyOSDlzykDEKLsEYl08cG0W9eW+U4B1eZZmtY7J13PXCeHeg0MrPjlH8yLiJ/mYtfqIFvQVNTaez/cMrfwHHpJC7APZH0csAP5ARokPPwXyIoEjKaOnM7UIIOfKKrJEJvEAguhZHUY1sHb3vH1tCxyS0OvGtAL+/iMubQOlMXyKfA6U8i+I0PqWyecA3AmyVEmPhczxEdBUbOKwCsHsAtfNUDyZNdiNcLQld8cTYgQHScjExjNPvOf9RSsrZtt3uB3f2s0Dku35MyiY6z6LYjbMdx+HvO7pd11/egBtCvh7mFvs+P70Rl8L0yU8r7WROyXb5b77Dxemv+I7L82wmxoeY53U9+/K8HE1ZvBq4eGQfh1SNa0Keo5tZVCXwXs7KluUwIZjrMsrHTsB95f4B50JwztGURtHywsBjvGphtIUiFeb9Kn4pjzHXUOhmlXPI3Ug/5QH6BjS1uWpRRdLNku3YWPNw4RKVSSqfpKLq3k3bIZXMvFha+NjQqXqlhYxKa9EgFJGVqKCrqD2ZloJrql7Qgq4vw9DKfn0ahp73B+ln3hPQY/xKJEO1CC2P6T49UOP/fD+R5qphSBvAslttQb8YZr1os7/5ry0P8VDNoZK6T8pnZpdW4bb9ZWPQ2NPtlhxf/A5yPUApt+0/MP2uqy5nLkaKLyZycuOKCp13u9mWXXasol4staAPYyprN1p5CvkR1nD5pxz9jQDPu1Pvbii3yklQmr2U/LtDUr9Fngelp0NqwDsmirPtoLRWJdxOiQrp9Yr8XGiTk3XyxF2eFuw3+ju5aRJl1Yu+f+LMM1eiexc6/lK0QuWpYhkd3XT+UsfOXhd2WKpO6W/TO3BUO8H/BB7RwuB6W7b7AAAAAElFTkSuQmCC"/>
          <p:cNvSpPr>
            <a:spLocks noChangeAspect="1" noChangeArrowheads="1"/>
          </p:cNvSpPr>
          <p:nvPr/>
        </p:nvSpPr>
        <p:spPr bwMode="auto">
          <a:xfrm>
            <a:off x="28575" y="15176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889378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sz="2400" b="1" dirty="0" err="1" smtClean="0"/>
              <a:t>Die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größte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Fabrikantenresidenz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Polens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gehörte</a:t>
            </a:r>
            <a:r>
              <a:rPr lang="pl-PL" sz="2400" b="1" dirty="0" smtClean="0"/>
              <a:t> Israel </a:t>
            </a:r>
            <a:r>
              <a:rPr lang="pl-PL" sz="2400" b="1" dirty="0" err="1" smtClean="0"/>
              <a:t>Kalmanowicz</a:t>
            </a:r>
            <a:r>
              <a:rPr lang="pl-PL" sz="2400" b="1" dirty="0" smtClean="0"/>
              <a:t> Poznański. In dem </a:t>
            </a:r>
            <a:r>
              <a:rPr lang="pl-PL" sz="2400" b="1" dirty="0" err="1" smtClean="0"/>
              <a:t>neubaroken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Bau</a:t>
            </a:r>
            <a:r>
              <a:rPr lang="pl-PL" sz="2400" b="1" dirty="0"/>
              <a:t> </a:t>
            </a:r>
            <a:r>
              <a:rPr lang="pl-PL" sz="2400" b="1" dirty="0" err="1" smtClean="0"/>
              <a:t>befindet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sich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heute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das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Museum</a:t>
            </a:r>
            <a:r>
              <a:rPr lang="pl-PL" sz="2400" b="1" dirty="0" smtClean="0"/>
              <a:t> der Stadt- Łódź.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Baukomplex</a:t>
            </a:r>
            <a:r>
              <a:rPr lang="pl-PL" dirty="0" smtClean="0"/>
              <a:t> von Izrael Poznański</a:t>
            </a:r>
            <a:endParaRPr lang="pl-PL" dirty="0"/>
          </a:p>
        </p:txBody>
      </p:sp>
      <p:pic>
        <p:nvPicPr>
          <p:cNvPr id="13314" name="Picture 2" descr="https://upload.wikimedia.org/wikipedia/commons/7/72/%C5%81%C3%B3d%C5%BA_-_Pa%C5%82ac_Izraela_Pozna%C5%84skiego.jpg">
            <a:hlinkClick r:id="rId3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60" r="616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800841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pl-PL" sz="2400" b="1" dirty="0" smtClean="0"/>
              <a:t>Der </a:t>
            </a:r>
            <a:r>
              <a:rPr lang="pl-PL" sz="2400" b="1" dirty="0" err="1" smtClean="0"/>
              <a:t>katholische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evangelische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und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griechisch</a:t>
            </a:r>
            <a:r>
              <a:rPr lang="pl-PL" sz="2400" b="1" dirty="0" smtClean="0"/>
              <a:t>- </a:t>
            </a:r>
            <a:r>
              <a:rPr lang="pl-PL" sz="2400" b="1" dirty="0" err="1" smtClean="0"/>
              <a:t>orthodoxe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Friedhof</a:t>
            </a:r>
            <a:r>
              <a:rPr lang="pl-PL" sz="2400" b="1" dirty="0" smtClean="0"/>
              <a:t> (Cmentarz Stary)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Alter </a:t>
            </a:r>
            <a:r>
              <a:rPr lang="pl-PL" dirty="0" err="1" smtClean="0"/>
              <a:t>Friedhof</a:t>
            </a:r>
            <a:r>
              <a:rPr lang="pl-PL" dirty="0" smtClean="0"/>
              <a:t> </a:t>
            </a:r>
            <a:r>
              <a:rPr lang="pl-PL" dirty="0" err="1" smtClean="0"/>
              <a:t>in</a:t>
            </a:r>
            <a:r>
              <a:rPr lang="pl-PL" dirty="0" smtClean="0"/>
              <a:t> der </a:t>
            </a:r>
            <a:r>
              <a:rPr lang="pl-PL" dirty="0" err="1" smtClean="0"/>
              <a:t>Ogrodowa-Stra</a:t>
            </a:r>
            <a:r>
              <a:rPr lang="de-DE" sz="4400" dirty="0" smtClean="0"/>
              <a:t>ß</a:t>
            </a:r>
            <a:r>
              <a:rPr lang="pl-PL" sz="4400" dirty="0" smtClean="0"/>
              <a:t>e</a:t>
            </a:r>
            <a:endParaRPr lang="pl-PL" dirty="0"/>
          </a:p>
        </p:txBody>
      </p:sp>
      <p:pic>
        <p:nvPicPr>
          <p:cNvPr id="12290" name="Picture 2" descr="https://upload.wikimedia.org/wikipedia/commons/4/40/Kaplica_Karola_Scheiblera_w_%C5%81odzi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499" b="2149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458393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77887" y="1268760"/>
            <a:ext cx="3694114" cy="2952328"/>
          </a:xfrm>
        </p:spPr>
        <p:txBody>
          <a:bodyPr>
            <a:noAutofit/>
          </a:bodyPr>
          <a:lstStyle/>
          <a:p>
            <a:r>
              <a:rPr lang="pl-PL" sz="2000" b="1" dirty="0" smtClean="0"/>
              <a:t>Das </a:t>
            </a:r>
            <a:r>
              <a:rPr lang="pl-PL" sz="2000" b="1" dirty="0" err="1" smtClean="0"/>
              <a:t>ist</a:t>
            </a:r>
            <a:r>
              <a:rPr lang="pl-PL" sz="2000" b="1" dirty="0" smtClean="0"/>
              <a:t> der</a:t>
            </a:r>
            <a:r>
              <a:rPr lang="de-DE" sz="2000" b="1" dirty="0" smtClean="0"/>
              <a:t> zentrale </a:t>
            </a:r>
            <a:r>
              <a:rPr lang="de-DE" sz="2000" b="1" dirty="0"/>
              <a:t>Platz </a:t>
            </a:r>
            <a:r>
              <a:rPr lang="pl-PL" sz="2000" b="1" dirty="0" err="1" smtClean="0"/>
              <a:t>in</a:t>
            </a:r>
            <a:r>
              <a:rPr lang="de-DE" sz="2000" b="1" dirty="0" smtClean="0"/>
              <a:t> </a:t>
            </a:r>
            <a:r>
              <a:rPr lang="pl-PL" sz="2000" b="1" dirty="0" smtClean="0"/>
              <a:t>Łódź. </a:t>
            </a:r>
            <a:r>
              <a:rPr lang="pl-PL" sz="2000" b="1" dirty="0" err="1" smtClean="0"/>
              <a:t>Seit</a:t>
            </a:r>
            <a:r>
              <a:rPr lang="pl-PL" sz="2000" b="1" dirty="0" smtClean="0"/>
              <a:t> </a:t>
            </a:r>
            <a:r>
              <a:rPr lang="de-DE" sz="2000" b="1" dirty="0" smtClean="0"/>
              <a:t>1827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stehen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hier</a:t>
            </a:r>
            <a:r>
              <a:rPr lang="pl-PL" sz="2000" b="1" dirty="0" smtClean="0"/>
              <a:t>  </a:t>
            </a:r>
            <a:r>
              <a:rPr lang="de-DE" sz="2000" b="1" dirty="0" smtClean="0"/>
              <a:t> </a:t>
            </a:r>
            <a:r>
              <a:rPr lang="pl-PL" sz="2000" b="1" dirty="0" err="1" smtClean="0"/>
              <a:t>wichtige</a:t>
            </a:r>
            <a:r>
              <a:rPr lang="pl-PL" sz="2000" b="1" dirty="0" smtClean="0"/>
              <a:t> </a:t>
            </a:r>
            <a:r>
              <a:rPr lang="de-DE" sz="2000" b="1" dirty="0" smtClean="0"/>
              <a:t>Gebäude</a:t>
            </a:r>
            <a:r>
              <a:rPr lang="pl-PL" sz="2000" b="1" dirty="0" smtClean="0"/>
              <a:t>: </a:t>
            </a:r>
            <a:r>
              <a:rPr lang="de-DE" sz="2000" b="1" dirty="0" smtClean="0"/>
              <a:t>d</a:t>
            </a:r>
            <a:r>
              <a:rPr lang="pl-PL" sz="2000" b="1" dirty="0" smtClean="0"/>
              <a:t>as</a:t>
            </a:r>
            <a:r>
              <a:rPr lang="de-DE" sz="2000" b="1" dirty="0" smtClean="0"/>
              <a:t> Rathaus</a:t>
            </a:r>
            <a:r>
              <a:rPr lang="pl-PL" sz="2000" b="1" dirty="0" smtClean="0"/>
              <a:t>,</a:t>
            </a:r>
            <a:r>
              <a:rPr lang="de-DE" sz="2000" b="1" dirty="0" smtClean="0"/>
              <a:t> d</a:t>
            </a:r>
            <a:r>
              <a:rPr lang="pl-PL" sz="2000" b="1" dirty="0" err="1" smtClean="0"/>
              <a:t>ie</a:t>
            </a:r>
            <a:r>
              <a:rPr lang="de-DE" sz="2000" b="1" dirty="0" smtClean="0"/>
              <a:t> </a:t>
            </a:r>
            <a:r>
              <a:rPr lang="pl-PL" sz="2000" b="1" dirty="0" err="1" smtClean="0"/>
              <a:t>katholische</a:t>
            </a:r>
            <a:r>
              <a:rPr lang="de-DE" sz="2000" b="1" dirty="0" smtClean="0"/>
              <a:t> </a:t>
            </a:r>
            <a:r>
              <a:rPr lang="de-DE" sz="2000" b="1" dirty="0"/>
              <a:t>Kirche </a:t>
            </a:r>
            <a:r>
              <a:rPr lang="pl-PL" sz="2000" b="1" dirty="0" err="1" smtClean="0"/>
              <a:t>zur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Ausgießung</a:t>
            </a:r>
            <a:r>
              <a:rPr lang="pl-PL" sz="2000" b="1" dirty="0" smtClean="0"/>
              <a:t> des </a:t>
            </a:r>
            <a:r>
              <a:rPr lang="pl-PL" sz="2000" b="1" dirty="0" err="1" smtClean="0"/>
              <a:t>Heiligen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Geistes</a:t>
            </a:r>
            <a:r>
              <a:rPr lang="pl-PL" sz="2000" b="1" dirty="0" smtClean="0"/>
              <a:t> (kościół p.w. Zesłania Ducha Świętego) </a:t>
            </a:r>
            <a:r>
              <a:rPr lang="pl-PL" sz="2000" b="1" dirty="0" err="1" smtClean="0"/>
              <a:t>und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das</a:t>
            </a:r>
            <a:r>
              <a:rPr lang="de-DE" sz="2000" b="1" dirty="0" smtClean="0"/>
              <a:t> </a:t>
            </a:r>
            <a:r>
              <a:rPr lang="de-DE" sz="2000" b="1" dirty="0"/>
              <a:t>Museum für Archäologie und </a:t>
            </a:r>
            <a:r>
              <a:rPr lang="de-DE" sz="2000" b="1" dirty="0" smtClean="0"/>
              <a:t>Ethnographie</a:t>
            </a:r>
            <a:r>
              <a:rPr lang="pl-PL" sz="2000" b="1" dirty="0" smtClean="0"/>
              <a:t>. </a:t>
            </a:r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755576" y="4653136"/>
            <a:ext cx="6383538" cy="1143000"/>
          </a:xfrm>
        </p:spPr>
        <p:txBody>
          <a:bodyPr/>
          <a:lstStyle/>
          <a:p>
            <a:r>
              <a:rPr lang="pl-PL" dirty="0" err="1" smtClean="0"/>
              <a:t>Freiheitsplatz</a:t>
            </a:r>
            <a:r>
              <a:rPr lang="pl-PL" dirty="0" smtClean="0"/>
              <a:t> (Plac Wolności)</a:t>
            </a:r>
            <a:endParaRPr lang="pl-PL" dirty="0"/>
          </a:p>
        </p:txBody>
      </p:sp>
      <p:pic>
        <p:nvPicPr>
          <p:cNvPr id="11266" name="Picture 2" descr="https://upload.wikimedia.org/wikipedia/commons/7/73/5_Lodz_08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70" r="617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016126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642650"/>
          </a:xfrm>
        </p:spPr>
        <p:txBody>
          <a:bodyPr>
            <a:noAutofit/>
          </a:bodyPr>
          <a:lstStyle/>
          <a:p>
            <a:r>
              <a:rPr lang="pl-PL" sz="2400" b="1" dirty="0" smtClean="0"/>
              <a:t>In der </a:t>
            </a:r>
            <a:r>
              <a:rPr lang="pl-PL" sz="2400" b="1" dirty="0" err="1" smtClean="0"/>
              <a:t>Vergangenheit</a:t>
            </a:r>
            <a:r>
              <a:rPr lang="pl-PL" sz="2400" b="1" dirty="0" smtClean="0"/>
              <a:t> - </a:t>
            </a:r>
            <a:r>
              <a:rPr lang="pl-PL" sz="2400" b="1" dirty="0" err="1" smtClean="0"/>
              <a:t>die</a:t>
            </a:r>
            <a:r>
              <a:rPr lang="de-DE" sz="2400" b="1" dirty="0" smtClean="0"/>
              <a:t> längste Einkaufsstraße</a:t>
            </a:r>
            <a:r>
              <a:rPr lang="pl-PL" sz="2400" b="1" dirty="0" smtClean="0"/>
              <a:t> </a:t>
            </a:r>
            <a:r>
              <a:rPr lang="de-DE" sz="2400" b="1" dirty="0" smtClean="0"/>
              <a:t> Europas</a:t>
            </a:r>
            <a:r>
              <a:rPr lang="pl-PL" sz="2400" b="1" dirty="0" smtClean="0"/>
              <a:t>.</a:t>
            </a:r>
            <a:r>
              <a:rPr lang="de-DE" sz="2400" b="1" dirty="0" smtClean="0"/>
              <a:t> </a:t>
            </a:r>
            <a:r>
              <a:rPr lang="pl-PL" sz="2400" b="1" dirty="0" smtClean="0"/>
              <a:t>M</a:t>
            </a:r>
            <a:r>
              <a:rPr lang="de-DE" sz="2400" b="1" dirty="0" err="1" smtClean="0"/>
              <a:t>it</a:t>
            </a:r>
            <a:r>
              <a:rPr lang="de-DE" sz="2400" b="1" dirty="0" smtClean="0"/>
              <a:t> </a:t>
            </a:r>
            <a:r>
              <a:rPr lang="de-DE" sz="2400" b="1" dirty="0"/>
              <a:t>einer Länge von 4,9 </a:t>
            </a:r>
            <a:r>
              <a:rPr lang="de-DE" sz="2400" b="1" dirty="0" smtClean="0"/>
              <a:t>k</a:t>
            </a:r>
            <a:r>
              <a:rPr lang="pl-PL" sz="2400" b="1" dirty="0" smtClean="0"/>
              <a:t>m </a:t>
            </a:r>
            <a:r>
              <a:rPr lang="pl-PL" sz="2400" b="1" dirty="0" err="1" smtClean="0"/>
              <a:t>ist</a:t>
            </a:r>
            <a:r>
              <a:rPr lang="pl-PL" sz="2400" b="1" dirty="0" smtClean="0"/>
              <a:t> sie </a:t>
            </a:r>
            <a:r>
              <a:rPr lang="pl-PL" sz="2400" b="1" dirty="0" err="1" smtClean="0"/>
              <a:t>heute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die</a:t>
            </a:r>
            <a:r>
              <a:rPr lang="pl-PL" sz="2400" b="1" dirty="0" smtClean="0"/>
              <a:t> l</a:t>
            </a:r>
            <a:r>
              <a:rPr lang="de-DE" sz="2400" b="1" dirty="0" smtClean="0"/>
              <a:t>ä</a:t>
            </a:r>
            <a:r>
              <a:rPr lang="pl-PL" sz="2400" b="1" dirty="0" err="1" smtClean="0"/>
              <a:t>ngste</a:t>
            </a:r>
            <a:r>
              <a:rPr lang="pl-PL" sz="2400" b="1" dirty="0" smtClean="0"/>
              <a:t> Fu</a:t>
            </a:r>
            <a:r>
              <a:rPr lang="de-DE" sz="2400" b="1" dirty="0" smtClean="0"/>
              <a:t>ß</a:t>
            </a:r>
            <a:r>
              <a:rPr lang="pl-PL" sz="2400" b="1" dirty="0" smtClean="0"/>
              <a:t>g</a:t>
            </a:r>
            <a:r>
              <a:rPr lang="de-DE" sz="2400" b="1" dirty="0"/>
              <a:t>ä</a:t>
            </a:r>
            <a:r>
              <a:rPr lang="pl-PL" sz="2400" b="1" dirty="0" err="1" smtClean="0"/>
              <a:t>ngerstra</a:t>
            </a:r>
            <a:r>
              <a:rPr lang="de-DE" sz="2400" b="1" dirty="0" smtClean="0"/>
              <a:t>ß</a:t>
            </a:r>
            <a:r>
              <a:rPr lang="pl-PL" sz="2400" b="1" dirty="0" smtClean="0"/>
              <a:t>e </a:t>
            </a:r>
            <a:r>
              <a:rPr lang="pl-PL" sz="2400" b="1" dirty="0" err="1" smtClean="0"/>
              <a:t>in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Polen</a:t>
            </a:r>
            <a:r>
              <a:rPr lang="pl-PL" sz="2400" b="1" dirty="0" smtClean="0"/>
              <a:t>. 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Piotrkowska-</a:t>
            </a:r>
            <a:r>
              <a:rPr lang="pl-PL" dirty="0" err="1" smtClean="0"/>
              <a:t>Stra</a:t>
            </a:r>
            <a:r>
              <a:rPr lang="de-DE" sz="4800" dirty="0"/>
              <a:t>ß</a:t>
            </a:r>
            <a:r>
              <a:rPr lang="pl-PL" dirty="0" smtClean="0"/>
              <a:t>e</a:t>
            </a:r>
            <a:endParaRPr lang="pl-PL" dirty="0"/>
          </a:p>
        </p:txBody>
      </p:sp>
      <p:pic>
        <p:nvPicPr>
          <p:cNvPr id="10242" name="Picture 2" descr="https://upload.wikimedia.org/wikipedia/commons/3/34/Piotrkowska_3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0" r="66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18493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pl-PL" sz="2400" b="1" dirty="0" err="1" smtClean="0"/>
              <a:t>Die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Kirche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hat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exzellente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Akustik</a:t>
            </a:r>
            <a:r>
              <a:rPr lang="pl-PL" sz="2400" b="1" dirty="0" smtClean="0"/>
              <a:t>, </a:t>
            </a:r>
            <a:r>
              <a:rPr lang="pl-PL" sz="2400" b="1" dirty="0" err="1" smtClean="0"/>
              <a:t>hier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finden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viele</a:t>
            </a:r>
            <a:r>
              <a:rPr lang="pl-PL" sz="2400" b="1" dirty="0" smtClean="0"/>
              <a:t> </a:t>
            </a:r>
            <a:r>
              <a:rPr lang="de-DE" sz="2400" b="1" dirty="0" smtClean="0"/>
              <a:t>Konzerte statt</a:t>
            </a:r>
            <a:r>
              <a:rPr lang="pl-PL" sz="2400" b="1" dirty="0" smtClean="0"/>
              <a:t>. 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Evangelisch-augsburgische</a:t>
            </a:r>
            <a:r>
              <a:rPr lang="pl-PL" dirty="0" smtClean="0"/>
              <a:t> </a:t>
            </a:r>
            <a:r>
              <a:rPr lang="pl-PL" dirty="0" err="1" smtClean="0"/>
              <a:t>Matthäus</a:t>
            </a:r>
            <a:r>
              <a:rPr lang="pl-PL" dirty="0" smtClean="0"/>
              <a:t> - </a:t>
            </a:r>
            <a:r>
              <a:rPr lang="pl-PL" dirty="0" err="1" smtClean="0"/>
              <a:t>Kirche</a:t>
            </a:r>
            <a:endParaRPr lang="pl-PL" dirty="0"/>
          </a:p>
        </p:txBody>
      </p:sp>
      <p:pic>
        <p:nvPicPr>
          <p:cNvPr id="9218" name="Picture 2" descr="https://upload.wikimedia.org/wikipedia/commons/3/3d/Kosciol_sw_Mateusza_2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499" b="2149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78794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pl-PL" sz="2400" b="1" dirty="0" err="1" smtClean="0"/>
              <a:t>Die</a:t>
            </a:r>
            <a:r>
              <a:rPr lang="pl-PL" sz="2400" b="1" dirty="0" smtClean="0"/>
              <a:t> </a:t>
            </a:r>
            <a:r>
              <a:rPr lang="de-DE" sz="2400" b="1" dirty="0" smtClean="0"/>
              <a:t>St.</a:t>
            </a:r>
            <a:r>
              <a:rPr lang="pl-PL" sz="2400" b="1" dirty="0" smtClean="0"/>
              <a:t>-</a:t>
            </a:r>
            <a:r>
              <a:rPr lang="de-DE" sz="2400" b="1" dirty="0" err="1" smtClean="0"/>
              <a:t>Stanisla</a:t>
            </a:r>
            <a:r>
              <a:rPr lang="pl-PL" sz="2400" b="1" dirty="0" smtClean="0"/>
              <a:t>w-Kostka-</a:t>
            </a:r>
            <a:r>
              <a:rPr lang="de-DE" sz="2400" b="1" dirty="0" smtClean="0"/>
              <a:t>Kathedrale </a:t>
            </a:r>
            <a:r>
              <a:rPr lang="de-DE" sz="2400" b="1" dirty="0"/>
              <a:t>ist das höchste Gebäude in </a:t>
            </a:r>
            <a:r>
              <a:rPr lang="pl-PL" sz="2400" b="1" dirty="0"/>
              <a:t>Ł</a:t>
            </a:r>
            <a:r>
              <a:rPr lang="pl-PL" sz="2400" b="1" dirty="0" smtClean="0"/>
              <a:t>ódź</a:t>
            </a:r>
            <a:r>
              <a:rPr lang="de-DE" sz="2400" b="1" dirty="0" smtClean="0"/>
              <a:t> </a:t>
            </a:r>
            <a:r>
              <a:rPr lang="de-DE" sz="2400" b="1" dirty="0"/>
              <a:t>und </a:t>
            </a:r>
            <a:r>
              <a:rPr lang="pl-PL" sz="2400" b="1" dirty="0" err="1" smtClean="0"/>
              <a:t>eine</a:t>
            </a:r>
            <a:r>
              <a:rPr lang="de-DE" sz="2400" b="1" dirty="0" smtClean="0"/>
              <a:t> </a:t>
            </a:r>
            <a:r>
              <a:rPr lang="de-DE" sz="2400" b="1" dirty="0"/>
              <a:t>der größten Kirchen in </a:t>
            </a:r>
            <a:r>
              <a:rPr lang="de-DE" sz="2400" b="1" dirty="0" smtClean="0"/>
              <a:t>Polen</a:t>
            </a:r>
            <a:r>
              <a:rPr lang="pl-PL" sz="2400" b="1" dirty="0" smtClean="0"/>
              <a:t>. </a:t>
            </a:r>
            <a:r>
              <a:rPr lang="de-DE" sz="2400" b="1" dirty="0" smtClean="0"/>
              <a:t> 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539552" y="5229200"/>
            <a:ext cx="6383538" cy="1143000"/>
          </a:xfrm>
        </p:spPr>
        <p:txBody>
          <a:bodyPr/>
          <a:lstStyle/>
          <a:p>
            <a:r>
              <a:rPr lang="pl-PL" dirty="0" err="1" smtClean="0">
                <a:effectLst/>
              </a:rPr>
              <a:t>Erzbischöfliche</a:t>
            </a:r>
            <a:r>
              <a:rPr lang="de-DE" dirty="0" smtClean="0">
                <a:effectLst/>
              </a:rPr>
              <a:t> </a:t>
            </a:r>
            <a:r>
              <a:rPr lang="pl-PL" dirty="0" smtClean="0">
                <a:effectLst/>
              </a:rPr>
              <a:t/>
            </a:r>
            <a:br>
              <a:rPr lang="pl-PL" dirty="0" smtClean="0">
                <a:effectLst/>
              </a:rPr>
            </a:br>
            <a:r>
              <a:rPr lang="de-DE" dirty="0" smtClean="0">
                <a:effectLst/>
              </a:rPr>
              <a:t>St.</a:t>
            </a:r>
            <a:r>
              <a:rPr lang="pl-PL" dirty="0" smtClean="0">
                <a:effectLst/>
              </a:rPr>
              <a:t>-</a:t>
            </a:r>
            <a:r>
              <a:rPr lang="de-DE" dirty="0" err="1" smtClean="0">
                <a:effectLst/>
              </a:rPr>
              <a:t>Stanisla</a:t>
            </a:r>
            <a:r>
              <a:rPr lang="pl-PL" dirty="0" smtClean="0">
                <a:effectLst/>
              </a:rPr>
              <a:t>w-</a:t>
            </a:r>
            <a:r>
              <a:rPr lang="de-DE" dirty="0" smtClean="0">
                <a:effectLst/>
              </a:rPr>
              <a:t>Kostka</a:t>
            </a:r>
            <a:r>
              <a:rPr lang="pl-PL" dirty="0" smtClean="0">
                <a:effectLst/>
              </a:rPr>
              <a:t>-</a:t>
            </a:r>
            <a:r>
              <a:rPr lang="pl-PL" dirty="0" err="1" smtClean="0">
                <a:effectLst/>
              </a:rPr>
              <a:t>Kathedrale</a:t>
            </a:r>
            <a:r>
              <a:rPr lang="pl-PL" dirty="0" smtClean="0">
                <a:effectLst/>
              </a:rPr>
              <a:t> von Łódź </a:t>
            </a:r>
            <a:endParaRPr lang="pl-PL" dirty="0"/>
          </a:p>
        </p:txBody>
      </p:sp>
      <p:pic>
        <p:nvPicPr>
          <p:cNvPr id="6148" name="Picture 4" descr="https://upload.wikimedia.org/wikipedia/commons/6/68/Katedra_-_tyl_-_LODZ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499" b="2149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784335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77886" y="1010486"/>
            <a:ext cx="3910137" cy="2163020"/>
          </a:xfrm>
        </p:spPr>
        <p:txBody>
          <a:bodyPr>
            <a:noAutofit/>
          </a:bodyPr>
          <a:lstStyle/>
          <a:p>
            <a:r>
              <a:rPr lang="pl-PL" sz="2400" b="1" dirty="0" err="1" smtClean="0"/>
              <a:t>Heute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ist</a:t>
            </a:r>
            <a:r>
              <a:rPr lang="pl-PL" sz="2400" b="1" dirty="0" smtClean="0"/>
              <a:t> „</a:t>
            </a:r>
            <a:r>
              <a:rPr lang="pl-PL" sz="2400" b="1" dirty="0" err="1" smtClean="0"/>
              <a:t>Weiße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Fabrik</a:t>
            </a:r>
            <a:r>
              <a:rPr lang="pl-PL" sz="2400" b="1" dirty="0" smtClean="0"/>
              <a:t>” der </a:t>
            </a:r>
            <a:r>
              <a:rPr lang="de-DE" sz="2400" b="1" dirty="0" smtClean="0"/>
              <a:t>Sitz de</a:t>
            </a:r>
            <a:r>
              <a:rPr lang="pl-PL" sz="2400" b="1" dirty="0" smtClean="0"/>
              <a:t>s</a:t>
            </a:r>
            <a:r>
              <a:rPr lang="de-DE" sz="2400" b="1" dirty="0" smtClean="0"/>
              <a:t> Zentralen</a:t>
            </a:r>
            <a:r>
              <a:rPr lang="pl-PL" sz="2400" b="1" dirty="0"/>
              <a:t> </a:t>
            </a:r>
            <a:r>
              <a:rPr lang="pl-PL" sz="2400" b="1" dirty="0" smtClean="0"/>
              <a:t>M</a:t>
            </a:r>
            <a:r>
              <a:rPr lang="de-DE" sz="2400" b="1" dirty="0" err="1" smtClean="0"/>
              <a:t>useum</a:t>
            </a:r>
            <a:r>
              <a:rPr lang="pl-PL" sz="2400" b="1" dirty="0" smtClean="0"/>
              <a:t>s der </a:t>
            </a:r>
            <a:r>
              <a:rPr lang="pl-PL" sz="2400" b="1" dirty="0" err="1" smtClean="0"/>
              <a:t>Textilindustrie</a:t>
            </a:r>
            <a:r>
              <a:rPr lang="pl-PL" sz="2400" b="1" dirty="0" smtClean="0"/>
              <a:t>.</a:t>
            </a:r>
            <a:r>
              <a:rPr lang="de-DE" sz="2400" b="1" dirty="0" smtClean="0"/>
              <a:t> </a:t>
            </a:r>
            <a:r>
              <a:rPr lang="pl-PL" sz="2400" b="1" dirty="0" err="1" smtClean="0"/>
              <a:t>Dieses</a:t>
            </a:r>
            <a:r>
              <a:rPr lang="pl-PL" sz="2400" b="1" dirty="0" smtClean="0"/>
              <a:t> </a:t>
            </a:r>
            <a:r>
              <a:rPr lang="de-DE" sz="2400" b="1" dirty="0" smtClean="0"/>
              <a:t>Gebäude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wurde</a:t>
            </a:r>
            <a:r>
              <a:rPr lang="pl-PL" sz="2400" b="1" dirty="0" smtClean="0"/>
              <a:t> </a:t>
            </a:r>
            <a:r>
              <a:rPr lang="de-DE" sz="2400" b="1" dirty="0"/>
              <a:t>in den Jahren </a:t>
            </a:r>
            <a:r>
              <a:rPr lang="de-DE" sz="2400" b="1" dirty="0" smtClean="0"/>
              <a:t>1835-</a:t>
            </a:r>
            <a:r>
              <a:rPr lang="pl-PL" sz="2400" b="1" dirty="0" smtClean="0"/>
              <a:t>39 </a:t>
            </a:r>
            <a:r>
              <a:rPr lang="de-DE" sz="2400" b="1" dirty="0" smtClean="0"/>
              <a:t>von Ludwig </a:t>
            </a:r>
            <a:r>
              <a:rPr lang="de-DE" sz="2400" b="1" dirty="0"/>
              <a:t>Geyer </a:t>
            </a:r>
            <a:r>
              <a:rPr lang="de-DE" sz="2400" b="1" dirty="0" smtClean="0"/>
              <a:t>erbaut</a:t>
            </a:r>
            <a:r>
              <a:rPr lang="pl-PL" sz="2400" b="1" dirty="0" smtClean="0"/>
              <a:t>. 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395536" y="5157192"/>
            <a:ext cx="6383538" cy="1143000"/>
          </a:xfrm>
        </p:spPr>
        <p:txBody>
          <a:bodyPr/>
          <a:lstStyle/>
          <a:p>
            <a:r>
              <a:rPr lang="pl-PL" dirty="0" smtClean="0"/>
              <a:t>„</a:t>
            </a:r>
            <a:r>
              <a:rPr lang="pl-PL" dirty="0" err="1" smtClean="0"/>
              <a:t>Wei</a:t>
            </a:r>
            <a:r>
              <a:rPr lang="de-DE" sz="4800" dirty="0" smtClean="0"/>
              <a:t>ß</a:t>
            </a:r>
            <a:r>
              <a:rPr lang="pl-PL" sz="4800" dirty="0" smtClean="0"/>
              <a:t>e </a:t>
            </a:r>
            <a:r>
              <a:rPr lang="pl-PL" sz="4800" dirty="0" err="1" smtClean="0"/>
              <a:t>Fabrik</a:t>
            </a:r>
            <a:r>
              <a:rPr lang="pl-PL" sz="4800" dirty="0" smtClean="0"/>
              <a:t>” („Biała Fabryka”) von Ludwik </a:t>
            </a:r>
            <a:r>
              <a:rPr lang="pl-PL" sz="4800" dirty="0" err="1" smtClean="0"/>
              <a:t>Geyer</a:t>
            </a:r>
            <a:r>
              <a:rPr lang="pl-PL" sz="4800" dirty="0" smtClean="0"/>
              <a:t> </a:t>
            </a:r>
            <a:endParaRPr lang="pl-PL" dirty="0"/>
          </a:p>
        </p:txBody>
      </p:sp>
      <p:pic>
        <p:nvPicPr>
          <p:cNvPr id="5122" name="Picture 2" descr="http://s2.flog.pl/media/foto/4534908_biala--fabryka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19" b="61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391322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138594"/>
          </a:xfrm>
        </p:spPr>
        <p:txBody>
          <a:bodyPr>
            <a:noAutofit/>
          </a:bodyPr>
          <a:lstStyle/>
          <a:p>
            <a:r>
              <a:rPr lang="pl-PL" sz="2000" b="1" dirty="0" err="1" smtClean="0"/>
              <a:t>Ein</a:t>
            </a:r>
            <a:r>
              <a:rPr lang="pl-PL" sz="2000" b="1" dirty="0" smtClean="0"/>
              <a:t> </a:t>
            </a:r>
            <a:r>
              <a:rPr lang="de-DE" sz="2000" b="1" dirty="0" smtClean="0"/>
              <a:t>Industrie-Wohnvierte</a:t>
            </a:r>
            <a:r>
              <a:rPr lang="pl-PL" sz="2000" b="1" dirty="0" smtClean="0"/>
              <a:t>l, </a:t>
            </a:r>
            <a:r>
              <a:rPr lang="pl-PL" sz="2000" b="1" dirty="0" err="1" smtClean="0"/>
              <a:t>das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Gebiet</a:t>
            </a:r>
            <a:r>
              <a:rPr lang="pl-PL" sz="2000" b="1" dirty="0" smtClean="0"/>
              <a:t> mit </a:t>
            </a:r>
            <a:r>
              <a:rPr lang="de-DE" sz="2000" b="1" dirty="0" smtClean="0"/>
              <a:t>Textilfabriken </a:t>
            </a:r>
            <a:r>
              <a:rPr lang="de-DE" sz="2000" b="1" dirty="0"/>
              <a:t>(vor allem Baumwollspinnerei) </a:t>
            </a:r>
            <a:r>
              <a:rPr lang="pl-PL" sz="2000" b="1" dirty="0" err="1" smtClean="0"/>
              <a:t>wurde</a:t>
            </a:r>
            <a:r>
              <a:rPr lang="pl-PL" sz="2000" b="1" dirty="0" smtClean="0"/>
              <a:t> im </a:t>
            </a:r>
            <a:r>
              <a:rPr lang="pl-PL" sz="2000" b="1" dirty="0" err="1" smtClean="0"/>
              <a:t>Jahre</a:t>
            </a:r>
            <a:r>
              <a:rPr lang="pl-PL" sz="2000" b="1" dirty="0" smtClean="0"/>
              <a:t> 1824 </a:t>
            </a:r>
            <a:r>
              <a:rPr lang="pl-PL" sz="2000" b="1" dirty="0" err="1" smtClean="0"/>
              <a:t>durch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die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Familien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Grohmann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und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Scheibler</a:t>
            </a:r>
            <a:r>
              <a:rPr lang="pl-PL" sz="2000" b="1" dirty="0" smtClean="0"/>
              <a:t> er</a:t>
            </a:r>
            <a:r>
              <a:rPr lang="de-DE" sz="2000" b="1" dirty="0" smtClean="0"/>
              <a:t>baut</a:t>
            </a:r>
            <a:r>
              <a:rPr lang="pl-PL" sz="2000" b="1" dirty="0" smtClean="0"/>
              <a:t>. </a:t>
            </a:r>
            <a:r>
              <a:rPr lang="de-DE" sz="2400" dirty="0"/>
              <a:t/>
            </a:r>
            <a:br>
              <a:rPr lang="de-DE" sz="2400" dirty="0"/>
            </a:br>
            <a:endParaRPr lang="pl-PL" sz="2400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Pfaffendorf</a:t>
            </a:r>
            <a:r>
              <a:rPr lang="pl-PL" dirty="0" smtClean="0"/>
              <a:t> (</a:t>
            </a:r>
            <a:r>
              <a:rPr lang="pl-PL" smtClean="0"/>
              <a:t>Księży Młyn)</a:t>
            </a:r>
            <a:endParaRPr lang="pl-PL" dirty="0"/>
          </a:p>
        </p:txBody>
      </p:sp>
      <p:pic>
        <p:nvPicPr>
          <p:cNvPr id="4098" name="Picture 2" descr="https://upload.wikimedia.org/wikipedia/commons/c/c7/Remiza_Ksiezy_Mlyn_tymienieckiego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630" r="963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699986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pl-PL" sz="2000" b="1" dirty="0" smtClean="0"/>
              <a:t>Der </a:t>
            </a:r>
            <a:r>
              <a:rPr lang="de-DE" sz="2000" b="1" dirty="0" smtClean="0"/>
              <a:t>Neo-Renaissance-Palast</a:t>
            </a:r>
            <a:r>
              <a:rPr lang="pl-PL" sz="2000" b="1" dirty="0" smtClean="0"/>
              <a:t>, </a:t>
            </a:r>
            <a:r>
              <a:rPr lang="pl-PL" sz="2000" b="1" dirty="0" err="1" smtClean="0"/>
              <a:t>heute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befindet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sich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hier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das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Kunstmuseum</a:t>
            </a:r>
            <a:r>
              <a:rPr lang="pl-PL" sz="2000" b="1" dirty="0" smtClean="0"/>
              <a:t>. </a:t>
            </a:r>
            <a:endParaRPr lang="pl-PL" sz="20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Palast</a:t>
            </a:r>
            <a:r>
              <a:rPr lang="pl-PL" dirty="0" smtClean="0"/>
              <a:t> von Edward Herbst</a:t>
            </a:r>
            <a:endParaRPr lang="pl-PL" dirty="0"/>
          </a:p>
        </p:txBody>
      </p:sp>
      <p:pic>
        <p:nvPicPr>
          <p:cNvPr id="3074" name="Picture 2" descr="http://www.museo.pl/images/stories/muzea/m_szt_herbsta_p1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0" r="660"/>
          <a:stretch>
            <a:fillRect/>
          </a:stretch>
        </p:blipFill>
        <p:spPr bwMode="auto">
          <a:xfrm>
            <a:off x="4427538" y="1196975"/>
            <a:ext cx="4114800" cy="31273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0320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de-DE" sz="2000" b="1" dirty="0"/>
              <a:t>Museum </a:t>
            </a:r>
            <a:r>
              <a:rPr lang="pl-PL" sz="2000" b="1" dirty="0" smtClean="0"/>
              <a:t>der</a:t>
            </a:r>
            <a:r>
              <a:rPr lang="de-DE" sz="2000" b="1" dirty="0" smtClean="0"/>
              <a:t> </a:t>
            </a:r>
            <a:r>
              <a:rPr lang="de-DE" sz="2000" b="1" dirty="0"/>
              <a:t>Kinematographie </a:t>
            </a:r>
            <a:r>
              <a:rPr lang="de-DE" sz="2000" b="1" dirty="0" smtClean="0"/>
              <a:t>in Polen</a:t>
            </a:r>
            <a:r>
              <a:rPr lang="pl-PL" sz="2000" b="1" dirty="0" smtClean="0"/>
              <a:t>, </a:t>
            </a:r>
            <a:r>
              <a:rPr lang="pl-PL" sz="2000" b="1" dirty="0" err="1" smtClean="0"/>
              <a:t>innen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befindet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sich</a:t>
            </a:r>
            <a:r>
              <a:rPr lang="pl-PL" sz="2000" b="1" dirty="0" smtClean="0"/>
              <a:t> </a:t>
            </a:r>
            <a:r>
              <a:rPr lang="de-DE" sz="2000" b="1" dirty="0" smtClean="0"/>
              <a:t>d</a:t>
            </a:r>
            <a:r>
              <a:rPr lang="pl-PL" sz="2000" b="1" dirty="0" smtClean="0"/>
              <a:t>as</a:t>
            </a:r>
            <a:r>
              <a:rPr lang="de-DE" sz="2000" b="1" dirty="0" smtClean="0"/>
              <a:t> </a:t>
            </a:r>
            <a:r>
              <a:rPr lang="pl-PL" sz="2000" b="1" dirty="0" smtClean="0"/>
              <a:t>Stereoskop - </a:t>
            </a:r>
            <a:r>
              <a:rPr lang="de-DE" sz="2000" b="1" dirty="0" smtClean="0"/>
              <a:t>eine</a:t>
            </a:r>
            <a:r>
              <a:rPr lang="pl-PL" sz="2000" b="1" dirty="0" smtClean="0"/>
              <a:t>s</a:t>
            </a:r>
            <a:r>
              <a:rPr lang="de-DE" sz="2000" b="1" dirty="0" smtClean="0"/>
              <a:t> </a:t>
            </a:r>
            <a:r>
              <a:rPr lang="de-DE" sz="2000" b="1" dirty="0"/>
              <a:t>von vier überlebenden auf der </a:t>
            </a:r>
            <a:r>
              <a:rPr lang="de-DE" sz="2000" b="1" dirty="0" smtClean="0"/>
              <a:t>Welt</a:t>
            </a:r>
            <a:r>
              <a:rPr lang="pl-PL" sz="2000" b="1" dirty="0" smtClean="0"/>
              <a:t>.</a:t>
            </a:r>
            <a:endParaRPr lang="pl-PL" sz="20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effectLst/>
              </a:rPr>
              <a:t>Palast von </a:t>
            </a:r>
            <a:r>
              <a:rPr lang="de-DE" dirty="0" smtClean="0">
                <a:effectLst/>
              </a:rPr>
              <a:t>Kar</a:t>
            </a:r>
            <a:r>
              <a:rPr lang="pl-PL" dirty="0" smtClean="0">
                <a:effectLst/>
              </a:rPr>
              <a:t>o</a:t>
            </a:r>
            <a:r>
              <a:rPr lang="de-DE" dirty="0" smtClean="0">
                <a:effectLst/>
              </a:rPr>
              <a:t>l</a:t>
            </a:r>
            <a:r>
              <a:rPr lang="pl-PL" dirty="0" smtClean="0">
                <a:effectLst/>
              </a:rPr>
              <a:t> W.</a:t>
            </a:r>
            <a:r>
              <a:rPr lang="de-DE" dirty="0" smtClean="0">
                <a:effectLst/>
              </a:rPr>
              <a:t> </a:t>
            </a:r>
            <a:r>
              <a:rPr lang="de-DE" dirty="0" err="1">
                <a:effectLst/>
              </a:rPr>
              <a:t>Scheibler</a:t>
            </a:r>
            <a:endParaRPr lang="pl-PL" dirty="0"/>
          </a:p>
        </p:txBody>
      </p:sp>
      <p:pic>
        <p:nvPicPr>
          <p:cNvPr id="2050" name="Picture 2" descr="https://upload.wikimedia.org/wikipedia/commons/thumb/d/dc/Pa%C5%82ac%2C_ob._Muzeum_Kinematografii.jpg/1024px-Pa%C5%82ac%2C_ob._Muzeum_Kinematografii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21" r="6121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292913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850562"/>
          </a:xfrm>
        </p:spPr>
        <p:txBody>
          <a:bodyPr>
            <a:noAutofit/>
          </a:bodyPr>
          <a:lstStyle/>
          <a:p>
            <a:r>
              <a:rPr lang="de-DE" sz="2000" b="1" dirty="0"/>
              <a:t>St</a:t>
            </a:r>
            <a:r>
              <a:rPr lang="de-DE" sz="2000" b="1" dirty="0" smtClean="0"/>
              <a:t>.</a:t>
            </a:r>
            <a:r>
              <a:rPr lang="pl-PL" sz="2000" b="1" dirty="0" smtClean="0"/>
              <a:t>-</a:t>
            </a:r>
            <a:r>
              <a:rPr lang="de-DE" sz="2000" b="1" dirty="0" smtClean="0"/>
              <a:t>Alexander-</a:t>
            </a:r>
            <a:r>
              <a:rPr lang="de-DE" sz="2000" b="1" dirty="0" err="1" smtClean="0"/>
              <a:t>Newski</a:t>
            </a:r>
            <a:r>
              <a:rPr lang="de-DE" sz="2000" b="1" dirty="0" smtClean="0"/>
              <a:t>-Kathedrale </a:t>
            </a:r>
            <a:r>
              <a:rPr lang="de-DE" sz="2000" b="1" dirty="0"/>
              <a:t>ist eine der originellsten </a:t>
            </a:r>
            <a:r>
              <a:rPr lang="de-DE" sz="2000" b="1" dirty="0" smtClean="0"/>
              <a:t>architektonisch</a:t>
            </a:r>
            <a:r>
              <a:rPr lang="pl-PL" sz="2000" b="1" dirty="0" smtClean="0"/>
              <a:t>en</a:t>
            </a:r>
            <a:r>
              <a:rPr lang="de-DE" sz="2000" b="1" dirty="0" smtClean="0"/>
              <a:t> </a:t>
            </a:r>
            <a:r>
              <a:rPr lang="de-DE" sz="2000" b="1" dirty="0"/>
              <a:t>orthodoxen Kirchen </a:t>
            </a:r>
            <a:r>
              <a:rPr lang="de-DE" sz="2000" b="1" dirty="0" smtClean="0"/>
              <a:t>i</a:t>
            </a:r>
            <a:r>
              <a:rPr lang="pl-PL" sz="2000" b="1" dirty="0" smtClean="0"/>
              <a:t>n Polen. </a:t>
            </a:r>
            <a:r>
              <a:rPr lang="pl-PL" sz="2000" b="1" dirty="0" err="1" smtClean="0"/>
              <a:t>Dieses</a:t>
            </a:r>
            <a:r>
              <a:rPr lang="de-DE" sz="2000" b="1" dirty="0" smtClean="0"/>
              <a:t> historische </a:t>
            </a:r>
            <a:r>
              <a:rPr lang="de-DE" sz="2000" b="1" dirty="0" err="1" smtClean="0"/>
              <a:t>Denkm</a:t>
            </a:r>
            <a:r>
              <a:rPr lang="pl-PL" sz="2000" b="1" dirty="0" smtClean="0"/>
              <a:t>al </a:t>
            </a:r>
            <a:r>
              <a:rPr lang="pl-PL" sz="2000" b="1" dirty="0" err="1" smtClean="0"/>
              <a:t>wurde</a:t>
            </a:r>
            <a:r>
              <a:rPr lang="pl-PL" sz="2000" b="1" dirty="0" smtClean="0"/>
              <a:t> im Register </a:t>
            </a:r>
            <a:r>
              <a:rPr lang="pl-PL" sz="2000" b="1" dirty="0" err="1" smtClean="0"/>
              <a:t>am</a:t>
            </a:r>
            <a:r>
              <a:rPr lang="de-DE" sz="2000" b="1" dirty="0" smtClean="0"/>
              <a:t> 20</a:t>
            </a:r>
            <a:r>
              <a:rPr lang="de-DE" sz="2000" b="1" dirty="0"/>
              <a:t>. Januar </a:t>
            </a:r>
            <a:r>
              <a:rPr lang="de-DE" sz="2000" b="1" dirty="0" smtClean="0"/>
              <a:t>1971</a:t>
            </a:r>
            <a:r>
              <a:rPr lang="de-DE" sz="2000" b="1" dirty="0"/>
              <a:t> </a:t>
            </a:r>
            <a:r>
              <a:rPr lang="de-DE" sz="2000" b="1" dirty="0" smtClean="0"/>
              <a:t>eingetragen</a:t>
            </a:r>
            <a:r>
              <a:rPr lang="pl-PL" sz="2000" b="1" dirty="0" smtClean="0"/>
              <a:t>. </a:t>
            </a:r>
            <a:r>
              <a:rPr lang="de-DE" sz="2000" b="1" dirty="0" smtClean="0"/>
              <a:t> </a:t>
            </a:r>
            <a:endParaRPr lang="pl-PL" sz="20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827584" y="4293096"/>
            <a:ext cx="6283222" cy="2232248"/>
          </a:xfrm>
        </p:spPr>
        <p:txBody>
          <a:bodyPr/>
          <a:lstStyle/>
          <a:p>
            <a:r>
              <a:rPr lang="de-DE" dirty="0">
                <a:effectLst/>
                <a:latin typeface="+mn-lt"/>
              </a:rPr>
              <a:t>Orthodoxe </a:t>
            </a:r>
            <a:r>
              <a:rPr lang="de-DE" dirty="0" smtClean="0">
                <a:effectLst/>
                <a:latin typeface="+mn-lt"/>
              </a:rPr>
              <a:t>St.</a:t>
            </a:r>
            <a:r>
              <a:rPr lang="pl-PL" dirty="0" smtClean="0">
                <a:effectLst/>
                <a:latin typeface="+mn-lt"/>
              </a:rPr>
              <a:t>-</a:t>
            </a:r>
            <a:r>
              <a:rPr lang="de-DE" dirty="0" smtClean="0">
                <a:effectLst/>
                <a:latin typeface="+mn-lt"/>
              </a:rPr>
              <a:t> Alexander-</a:t>
            </a:r>
            <a:r>
              <a:rPr lang="de-DE" dirty="0" err="1" smtClean="0">
                <a:effectLst/>
                <a:latin typeface="+mn-lt"/>
              </a:rPr>
              <a:t>Newski</a:t>
            </a:r>
            <a:r>
              <a:rPr lang="pl-PL" dirty="0" smtClean="0">
                <a:effectLst/>
                <a:latin typeface="+mn-lt"/>
              </a:rPr>
              <a:t>-</a:t>
            </a:r>
            <a:r>
              <a:rPr lang="de-DE" dirty="0" smtClean="0">
                <a:effectLst/>
              </a:rPr>
              <a:t> Kathedrale</a:t>
            </a:r>
            <a:r>
              <a:rPr lang="pl-PL" dirty="0" smtClean="0">
                <a:effectLst/>
              </a:rPr>
              <a:t> </a:t>
            </a:r>
            <a:endParaRPr lang="pl-PL" dirty="0">
              <a:latin typeface="+mn-lt"/>
            </a:endParaRPr>
          </a:p>
        </p:txBody>
      </p:sp>
      <p:pic>
        <p:nvPicPr>
          <p:cNvPr id="1026" name="Picture 2" descr="https://upload.wikimedia.org/wikipedia/commons/0/08/%C5%81od%C5%BA%2C_Jana_Kili%C5%84skiego%2C_chr%C3%A1m_Alexandra_N%C4%9Bvsk%C3%A9ho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499" b="2149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419054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de-DE" sz="2000" b="1" dirty="0"/>
              <a:t>Es war das zweite Ghetto nach dem Warschauer </a:t>
            </a:r>
            <a:r>
              <a:rPr lang="de-DE" sz="2000" b="1" dirty="0" smtClean="0"/>
              <a:t>Ghetto, </a:t>
            </a:r>
            <a:r>
              <a:rPr lang="de-DE" sz="2000" b="1" dirty="0"/>
              <a:t>wo die Mehrheit der Bevölkerung jüdisch </a:t>
            </a:r>
            <a:r>
              <a:rPr lang="de-DE" sz="2000" b="1" dirty="0" smtClean="0"/>
              <a:t>war</a:t>
            </a:r>
            <a:r>
              <a:rPr lang="pl-PL" sz="2000" b="1" dirty="0" smtClean="0"/>
              <a:t>. </a:t>
            </a:r>
            <a:endParaRPr lang="pl-PL" sz="20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>
                <a:effectLst/>
              </a:rPr>
              <a:t>Litzmannstadt</a:t>
            </a:r>
            <a:r>
              <a:rPr lang="pl-PL" dirty="0">
                <a:effectLst/>
              </a:rPr>
              <a:t> </a:t>
            </a:r>
            <a:r>
              <a:rPr lang="pl-PL" dirty="0" err="1">
                <a:effectLst/>
              </a:rPr>
              <a:t>Ghetto</a:t>
            </a:r>
            <a:endParaRPr lang="pl-PL" dirty="0"/>
          </a:p>
        </p:txBody>
      </p:sp>
      <p:pic>
        <p:nvPicPr>
          <p:cNvPr id="14338" name="Picture 2" descr="https://upload.wikimedia.org/wikipedia/commons/6/63/Rumkowski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883" r="888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799794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611560" y="836712"/>
            <a:ext cx="4248472" cy="3168352"/>
          </a:xfrm>
        </p:spPr>
        <p:txBody>
          <a:bodyPr>
            <a:normAutofit fontScale="92500" lnSpcReduction="10000"/>
          </a:bodyPr>
          <a:lstStyle/>
          <a:p>
            <a:endParaRPr lang="de-DE" dirty="0"/>
          </a:p>
          <a:p>
            <a:r>
              <a:rPr lang="pl-PL" sz="2000" b="1" dirty="0" err="1" smtClean="0"/>
              <a:t>Das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einzige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Kanalm</a:t>
            </a:r>
            <a:r>
              <a:rPr lang="de-DE" sz="2000" b="1" dirty="0" err="1" smtClean="0"/>
              <a:t>useum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in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Polen</a:t>
            </a:r>
            <a:r>
              <a:rPr lang="de-DE" sz="2000" b="1" dirty="0" smtClean="0"/>
              <a:t> </a:t>
            </a:r>
            <a:r>
              <a:rPr lang="pl-PL" sz="2000" b="1" dirty="0" smtClean="0"/>
              <a:t>„Dętka” </a:t>
            </a:r>
            <a:r>
              <a:rPr lang="pl-PL" sz="2000" b="1" dirty="0" err="1" smtClean="0"/>
              <a:t>befindet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sich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unter</a:t>
            </a:r>
            <a:r>
              <a:rPr lang="pl-PL" sz="2000" b="1" dirty="0" smtClean="0"/>
              <a:t> dem</a:t>
            </a:r>
            <a:r>
              <a:rPr lang="de-DE" sz="2000" b="1" dirty="0" smtClean="0"/>
              <a:t> </a:t>
            </a:r>
            <a:r>
              <a:rPr lang="de-DE" sz="2000" b="1" dirty="0"/>
              <a:t>Freiheitsplatz </a:t>
            </a:r>
            <a:r>
              <a:rPr lang="de-DE" sz="2000" b="1" dirty="0" smtClean="0"/>
              <a:t>i</a:t>
            </a:r>
            <a:r>
              <a:rPr lang="pl-PL" sz="2000" b="1" dirty="0" smtClean="0"/>
              <a:t>m</a:t>
            </a:r>
            <a:r>
              <a:rPr lang="de-DE" sz="2000" b="1" dirty="0" smtClean="0"/>
              <a:t> </a:t>
            </a:r>
            <a:r>
              <a:rPr lang="de-DE" sz="2000" b="1" dirty="0"/>
              <a:t>historischen </a:t>
            </a:r>
            <a:r>
              <a:rPr lang="de-DE" sz="2000" b="1" dirty="0" smtClean="0"/>
              <a:t>oval</a:t>
            </a:r>
            <a:r>
              <a:rPr lang="pl-PL" sz="2000" b="1" dirty="0" smtClean="0"/>
              <a:t>en</a:t>
            </a:r>
            <a:r>
              <a:rPr lang="de-DE" sz="2000" b="1" dirty="0" smtClean="0"/>
              <a:t> </a:t>
            </a:r>
            <a:r>
              <a:rPr lang="de-DE" sz="2000" b="1" dirty="0"/>
              <a:t>Tank für </a:t>
            </a:r>
            <a:r>
              <a:rPr lang="de-DE" sz="2000" b="1" dirty="0" smtClean="0"/>
              <a:t>Regenwasser</a:t>
            </a:r>
            <a:r>
              <a:rPr lang="pl-PL" sz="2000" b="1" dirty="0" smtClean="0"/>
              <a:t>. </a:t>
            </a:r>
            <a:r>
              <a:rPr lang="pl-PL" sz="2000" b="1" dirty="0" err="1" smtClean="0"/>
              <a:t>Das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Kanal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wurde</a:t>
            </a:r>
            <a:r>
              <a:rPr lang="pl-PL" sz="2000" b="1" dirty="0" smtClean="0"/>
              <a:t> </a:t>
            </a:r>
            <a:r>
              <a:rPr lang="de-DE" sz="2000" b="1" dirty="0" smtClean="0"/>
              <a:t>i</a:t>
            </a:r>
            <a:r>
              <a:rPr lang="pl-PL" sz="2000" b="1" dirty="0" smtClean="0"/>
              <a:t>m </a:t>
            </a:r>
            <a:r>
              <a:rPr lang="pl-PL" sz="2000" b="1" dirty="0" err="1" smtClean="0"/>
              <a:t>Jahre</a:t>
            </a:r>
            <a:r>
              <a:rPr lang="pl-PL" sz="2000" b="1" dirty="0" smtClean="0"/>
              <a:t> </a:t>
            </a:r>
            <a:r>
              <a:rPr lang="de-DE" sz="2000" b="1" dirty="0" smtClean="0"/>
              <a:t>1926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erbaut</a:t>
            </a:r>
            <a:r>
              <a:rPr lang="pl-PL" sz="2000" b="1" dirty="0" smtClean="0"/>
              <a:t>. In der </a:t>
            </a:r>
            <a:r>
              <a:rPr lang="pl-PL" sz="2000" b="1" dirty="0" err="1" smtClean="0"/>
              <a:t>unterirdischen</a:t>
            </a:r>
            <a:r>
              <a:rPr lang="pl-PL" sz="2000" b="1" dirty="0" smtClean="0"/>
              <a:t>, 142 m </a:t>
            </a:r>
            <a:r>
              <a:rPr lang="pl-PL" sz="2000" b="1" dirty="0" err="1" smtClean="0"/>
              <a:t>langen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Route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werden</a:t>
            </a:r>
            <a:r>
              <a:rPr lang="pl-PL" sz="2000" b="1" dirty="0" smtClean="0"/>
              <a:t>  </a:t>
            </a:r>
            <a:r>
              <a:rPr lang="pl-PL" sz="2000" b="1" dirty="0" err="1" smtClean="0"/>
              <a:t>Archivfotos</a:t>
            </a:r>
            <a:r>
              <a:rPr lang="pl-PL" sz="2000" b="1" dirty="0" smtClean="0"/>
              <a:t> sowie </a:t>
            </a:r>
            <a:r>
              <a:rPr lang="pl-PL" sz="2000" b="1" dirty="0" err="1" smtClean="0"/>
              <a:t>Dokumente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über</a:t>
            </a:r>
            <a:r>
              <a:rPr lang="pl-PL" sz="2000" b="1" dirty="0" smtClean="0"/>
              <a:t> den </a:t>
            </a:r>
            <a:r>
              <a:rPr lang="pl-PL" sz="2000" b="1" dirty="0" err="1" smtClean="0"/>
              <a:t>Kanalbau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in</a:t>
            </a:r>
            <a:r>
              <a:rPr lang="pl-PL" sz="2000" b="1" dirty="0" smtClean="0"/>
              <a:t> Łódź </a:t>
            </a:r>
            <a:r>
              <a:rPr lang="pl-PL" sz="2000" b="1" dirty="0" err="1" smtClean="0"/>
              <a:t>präsentiert</a:t>
            </a:r>
            <a:r>
              <a:rPr lang="pl-PL" sz="2000" b="1" dirty="0" smtClean="0"/>
              <a:t>. </a:t>
            </a:r>
            <a:endParaRPr lang="de-DE" sz="2000" b="1" dirty="0"/>
          </a:p>
          <a:p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Das</a:t>
            </a:r>
            <a:r>
              <a:rPr lang="de-DE" dirty="0" smtClean="0"/>
              <a:t> </a:t>
            </a:r>
            <a:r>
              <a:rPr lang="pl-PL" dirty="0" err="1" smtClean="0"/>
              <a:t>Kanalm</a:t>
            </a:r>
            <a:r>
              <a:rPr lang="de-DE" dirty="0" err="1" smtClean="0"/>
              <a:t>useum</a:t>
            </a:r>
            <a:r>
              <a:rPr lang="pl-PL" dirty="0" smtClean="0"/>
              <a:t> ,,Dętka”</a:t>
            </a:r>
            <a:endParaRPr lang="pl-PL" dirty="0"/>
          </a:p>
        </p:txBody>
      </p:sp>
      <p:pic>
        <p:nvPicPr>
          <p:cNvPr id="15362" name="Picture 2" descr="https://upload.wikimedia.org/wikipedia/commons/d/d1/Muzeum_Kana%C5%82u_D%C4%99tka_-_wej%C5%9Bcie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0" r="66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013115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611560" y="4365104"/>
            <a:ext cx="6211214" cy="1746373"/>
          </a:xfrm>
        </p:spPr>
        <p:txBody>
          <a:bodyPr/>
          <a:lstStyle/>
          <a:p>
            <a:r>
              <a:rPr lang="pl-PL" b="0" dirty="0" smtClean="0">
                <a:effectLst/>
              </a:rPr>
              <a:t/>
            </a:r>
            <a:br>
              <a:rPr lang="pl-PL" b="0" dirty="0" smtClean="0">
                <a:effectLst/>
              </a:rPr>
            </a:br>
            <a:r>
              <a:rPr lang="pl-PL" b="0" dirty="0">
                <a:effectLst/>
              </a:rPr>
              <a:t/>
            </a:r>
            <a:br>
              <a:rPr lang="pl-PL" b="0" dirty="0">
                <a:effectLst/>
              </a:rPr>
            </a:br>
            <a:r>
              <a:rPr lang="pl-PL" b="0" dirty="0" smtClean="0">
                <a:effectLst/>
              </a:rPr>
              <a:t/>
            </a:r>
            <a:br>
              <a:rPr lang="pl-PL" b="0" dirty="0" smtClean="0">
                <a:effectLst/>
              </a:rPr>
            </a:br>
            <a:r>
              <a:rPr lang="pl-PL" b="0" dirty="0" smtClean="0">
                <a:effectLst/>
              </a:rPr>
              <a:t/>
            </a:r>
            <a:br>
              <a:rPr lang="pl-PL" b="0" dirty="0" smtClean="0">
                <a:effectLst/>
              </a:rPr>
            </a:br>
            <a:r>
              <a:rPr lang="pl-PL" b="0" dirty="0">
                <a:effectLst/>
              </a:rPr>
              <a:t/>
            </a:r>
            <a:br>
              <a:rPr lang="pl-PL" b="0" dirty="0">
                <a:effectLst/>
              </a:rPr>
            </a:br>
            <a:r>
              <a:rPr lang="pl-PL" b="0" dirty="0" smtClean="0">
                <a:effectLst/>
              </a:rPr>
              <a:t/>
            </a:r>
            <a:br>
              <a:rPr lang="pl-PL" b="0" dirty="0" smtClean="0">
                <a:effectLst/>
              </a:rPr>
            </a:br>
            <a:r>
              <a:rPr lang="de-DE" sz="2000" dirty="0" smtClean="0">
                <a:effectLst/>
                <a:latin typeface="+mn-lt"/>
              </a:rPr>
              <a:t>Die </a:t>
            </a:r>
            <a:r>
              <a:rPr lang="de-DE" sz="2000" dirty="0">
                <a:effectLst/>
                <a:latin typeface="+mn-lt"/>
              </a:rPr>
              <a:t>Sammlung von </a:t>
            </a:r>
            <a:r>
              <a:rPr lang="pl-PL" sz="2000" dirty="0" smtClean="0">
                <a:effectLst/>
                <a:latin typeface="+mn-lt"/>
              </a:rPr>
              <a:t/>
            </a:r>
            <a:br>
              <a:rPr lang="pl-PL" sz="2000" dirty="0" smtClean="0">
                <a:effectLst/>
                <a:latin typeface="+mn-lt"/>
              </a:rPr>
            </a:br>
            <a:r>
              <a:rPr lang="de-DE" sz="2000" dirty="0" smtClean="0">
                <a:effectLst/>
                <a:latin typeface="+mn-lt"/>
              </a:rPr>
              <a:t>Pflanzen im </a:t>
            </a:r>
            <a:r>
              <a:rPr lang="de-DE" sz="2000" dirty="0">
                <a:effectLst/>
                <a:latin typeface="+mn-lt"/>
              </a:rPr>
              <a:t>Palmenhaus </a:t>
            </a:r>
            <a:r>
              <a:rPr lang="pl-PL" sz="2000" dirty="0" smtClean="0">
                <a:effectLst/>
                <a:latin typeface="+mn-lt"/>
              </a:rPr>
              <a:t/>
            </a:r>
            <a:br>
              <a:rPr lang="pl-PL" sz="2000" dirty="0" smtClean="0">
                <a:effectLst/>
                <a:latin typeface="+mn-lt"/>
              </a:rPr>
            </a:br>
            <a:r>
              <a:rPr lang="de-DE" sz="2000" dirty="0" smtClean="0">
                <a:effectLst/>
                <a:latin typeface="+mn-lt"/>
              </a:rPr>
              <a:t>besteht aus</a:t>
            </a:r>
            <a:r>
              <a:rPr lang="pl-PL" sz="2000" dirty="0" smtClean="0">
                <a:effectLst/>
                <a:latin typeface="+mn-lt"/>
              </a:rPr>
              <a:t> </a:t>
            </a:r>
            <a:r>
              <a:rPr lang="pl-PL" sz="2000" dirty="0" err="1" smtClean="0">
                <a:effectLst/>
                <a:latin typeface="+mn-lt"/>
              </a:rPr>
              <a:t>ca</a:t>
            </a:r>
            <a:r>
              <a:rPr lang="pl-PL" sz="2000" dirty="0" smtClean="0">
                <a:effectLst/>
                <a:latin typeface="+mn-lt"/>
              </a:rPr>
              <a:t>.</a:t>
            </a:r>
            <a:r>
              <a:rPr lang="de-DE" sz="2000" dirty="0" smtClean="0">
                <a:effectLst/>
                <a:latin typeface="+mn-lt"/>
              </a:rPr>
              <a:t> 4500</a:t>
            </a:r>
            <a:r>
              <a:rPr lang="pl-PL" sz="2000" dirty="0" smtClean="0">
                <a:effectLst/>
                <a:latin typeface="+mn-lt"/>
              </a:rPr>
              <a:t/>
            </a:r>
            <a:br>
              <a:rPr lang="pl-PL" sz="2000" dirty="0" smtClean="0">
                <a:effectLst/>
                <a:latin typeface="+mn-lt"/>
              </a:rPr>
            </a:br>
            <a:r>
              <a:rPr lang="de-DE" sz="2000" dirty="0" smtClean="0">
                <a:effectLst/>
                <a:latin typeface="+mn-lt"/>
              </a:rPr>
              <a:t>Exemplare</a:t>
            </a:r>
            <a:r>
              <a:rPr lang="pl-PL" sz="2000" dirty="0" smtClean="0">
                <a:effectLst/>
                <a:latin typeface="+mn-lt"/>
              </a:rPr>
              <a:t>n.</a:t>
            </a:r>
            <a:r>
              <a:rPr lang="pl-PL" b="0" dirty="0" smtClean="0">
                <a:effectLst/>
                <a:latin typeface="+mn-lt"/>
              </a:rPr>
              <a:t/>
            </a:r>
            <a:br>
              <a:rPr lang="pl-PL" b="0" dirty="0" smtClean="0">
                <a:effectLst/>
                <a:latin typeface="+mn-lt"/>
              </a:rPr>
            </a:br>
            <a:r>
              <a:rPr lang="pl-PL" b="0" dirty="0">
                <a:effectLst/>
              </a:rPr>
              <a:t/>
            </a:r>
            <a:br>
              <a:rPr lang="pl-PL" b="0" dirty="0">
                <a:effectLst/>
              </a:rPr>
            </a:br>
            <a:r>
              <a:rPr lang="pl-PL" b="0" dirty="0" smtClean="0">
                <a:effectLst/>
              </a:rPr>
              <a:t/>
            </a:r>
            <a:br>
              <a:rPr lang="pl-PL" b="0" dirty="0" smtClean="0">
                <a:effectLst/>
              </a:rPr>
            </a:br>
            <a:r>
              <a:rPr lang="pl-PL" dirty="0" err="1" smtClean="0">
                <a:effectLst/>
              </a:rPr>
              <a:t>Ein</a:t>
            </a:r>
            <a:r>
              <a:rPr lang="pl-PL" dirty="0" smtClean="0">
                <a:effectLst/>
              </a:rPr>
              <a:t> </a:t>
            </a:r>
            <a:r>
              <a:rPr lang="pl-PL" dirty="0" err="1" smtClean="0">
                <a:effectLst/>
              </a:rPr>
              <a:t>herrlicher</a:t>
            </a:r>
            <a:r>
              <a:rPr lang="pl-PL" dirty="0" smtClean="0">
                <a:effectLst/>
              </a:rPr>
              <a:t> G</a:t>
            </a:r>
            <a:r>
              <a:rPr lang="de-DE" dirty="0" smtClean="0">
                <a:effectLst/>
              </a:rPr>
              <a:t>arten </a:t>
            </a:r>
            <a:r>
              <a:rPr lang="de-DE" dirty="0">
                <a:effectLst/>
              </a:rPr>
              <a:t>in </a:t>
            </a:r>
            <a:r>
              <a:rPr lang="pl-PL" dirty="0">
                <a:effectLst/>
              </a:rPr>
              <a:t>Łódź</a:t>
            </a:r>
            <a:r>
              <a:rPr lang="de-DE" dirty="0">
                <a:effectLst/>
              </a:rPr>
              <a:t> </a:t>
            </a:r>
            <a:r>
              <a:rPr lang="de-DE" dirty="0" smtClean="0">
                <a:effectLst/>
              </a:rPr>
              <a:t>– Palmenhau</a:t>
            </a:r>
            <a:r>
              <a:rPr lang="pl-PL" dirty="0" smtClean="0">
                <a:effectLst/>
              </a:rPr>
              <a:t>s</a:t>
            </a:r>
            <a:endParaRPr lang="pl-PL" dirty="0"/>
          </a:p>
        </p:txBody>
      </p:sp>
      <p:pic>
        <p:nvPicPr>
          <p:cNvPr id="16406" name="Picture 22" descr="https://upload.wikimedia.org/wikipedia/commons/d/dd/Palmiarnia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0" r="66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846095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426626"/>
          </a:xfrm>
        </p:spPr>
        <p:txBody>
          <a:bodyPr>
            <a:normAutofit fontScale="92500" lnSpcReduction="10000"/>
          </a:bodyPr>
          <a:lstStyle/>
          <a:p>
            <a:endParaRPr lang="de-DE" sz="2400" dirty="0"/>
          </a:p>
          <a:p>
            <a:r>
              <a:rPr lang="pl-PL" sz="2400" b="1" dirty="0" smtClean="0"/>
              <a:t>Das Kultur-</a:t>
            </a:r>
            <a:r>
              <a:rPr lang="de-DE" sz="2400" b="1" dirty="0" smtClean="0"/>
              <a:t>Freizeit </a:t>
            </a:r>
            <a:r>
              <a:rPr lang="de-DE" sz="2400" b="1" dirty="0"/>
              <a:t>und </a:t>
            </a:r>
            <a:r>
              <a:rPr lang="de-DE" sz="2400" b="1" dirty="0" smtClean="0"/>
              <a:t>Handel</a:t>
            </a:r>
            <a:r>
              <a:rPr lang="pl-PL" sz="2400" b="1" dirty="0" err="1" smtClean="0"/>
              <a:t>s-Zentrum</a:t>
            </a:r>
            <a:r>
              <a:rPr lang="de-DE" sz="2400" b="1" dirty="0" smtClean="0"/>
              <a:t>. </a:t>
            </a:r>
            <a:r>
              <a:rPr lang="de-DE" sz="2400" b="1" dirty="0"/>
              <a:t>Die einzigartige Struktur auf europäischer </a:t>
            </a:r>
            <a:r>
              <a:rPr lang="de-DE" sz="2400" b="1" dirty="0" smtClean="0"/>
              <a:t>Ebene, </a:t>
            </a:r>
            <a:r>
              <a:rPr lang="de-DE" sz="2400" b="1" dirty="0"/>
              <a:t>die </a:t>
            </a:r>
            <a:r>
              <a:rPr lang="de-DE" sz="2400" b="1" dirty="0" smtClean="0"/>
              <a:t>moderne </a:t>
            </a:r>
            <a:r>
              <a:rPr lang="de-DE" sz="2400" b="1" dirty="0"/>
              <a:t>Formen und Revitalisierung von Gebäuden des neunzehnten Jahrhunderts </a:t>
            </a:r>
            <a:r>
              <a:rPr lang="de-DE" sz="2400" b="1" dirty="0" smtClean="0"/>
              <a:t>vereint</a:t>
            </a:r>
            <a:r>
              <a:rPr lang="pl-PL" sz="2400" b="1" dirty="0" smtClean="0"/>
              <a:t>.</a:t>
            </a:r>
            <a:endParaRPr lang="de-DE" sz="2400" b="1" dirty="0"/>
          </a:p>
          <a:p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727268" y="4464420"/>
            <a:ext cx="6383538" cy="1628875"/>
          </a:xfrm>
        </p:spPr>
        <p:txBody>
          <a:bodyPr/>
          <a:lstStyle/>
          <a:p>
            <a:r>
              <a:rPr lang="pl-PL" dirty="0" smtClean="0"/>
              <a:t>Manufaktura</a:t>
            </a:r>
            <a:endParaRPr lang="pl-PL" dirty="0"/>
          </a:p>
        </p:txBody>
      </p:sp>
      <p:pic>
        <p:nvPicPr>
          <p:cNvPr id="17410" name="Picture 2" descr="http://www.strefa-kibica.com.pl/img/cms/MANUFAKTURA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554" r="855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040535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27584" y="1844824"/>
            <a:ext cx="3694114" cy="2163020"/>
          </a:xfrm>
        </p:spPr>
        <p:txBody>
          <a:bodyPr>
            <a:noAutofit/>
          </a:bodyPr>
          <a:lstStyle/>
          <a:p>
            <a:r>
              <a:rPr lang="pl-PL" sz="2400" b="1" dirty="0" err="1" smtClean="0"/>
              <a:t>Die</a:t>
            </a:r>
            <a:r>
              <a:rPr lang="pl-PL" sz="2400" b="1" dirty="0" smtClean="0"/>
              <a:t> </a:t>
            </a:r>
            <a:r>
              <a:rPr lang="de-DE" sz="2400" b="1" dirty="0" smtClean="0"/>
              <a:t>Sporthalle </a:t>
            </a:r>
            <a:r>
              <a:rPr lang="de-DE" sz="2400" b="1" dirty="0"/>
              <a:t>in Łódź </a:t>
            </a:r>
            <a:r>
              <a:rPr lang="pl-PL" sz="2400" b="1" dirty="0" smtClean="0"/>
              <a:t>i</a:t>
            </a:r>
            <a:r>
              <a:rPr lang="de-DE" sz="2400" b="1" dirty="0" smtClean="0"/>
              <a:t>n </a:t>
            </a:r>
            <a:r>
              <a:rPr lang="pl-PL" sz="2400" b="1" dirty="0" smtClean="0"/>
              <a:t>der</a:t>
            </a:r>
            <a:r>
              <a:rPr lang="de-DE" sz="2400" b="1" dirty="0" smtClean="0"/>
              <a:t> Bandurskiego</a:t>
            </a:r>
            <a:r>
              <a:rPr lang="pl-PL" sz="2400" b="1" dirty="0" smtClean="0"/>
              <a:t> –</a:t>
            </a:r>
            <a:r>
              <a:rPr lang="pl-PL" sz="2400" b="1" dirty="0" err="1" smtClean="0"/>
              <a:t>Stra</a:t>
            </a:r>
            <a:r>
              <a:rPr lang="el-GR" sz="2400" b="1" dirty="0" smtClean="0"/>
              <a:t>β</a:t>
            </a:r>
            <a:r>
              <a:rPr lang="pl-PL" sz="2400" b="1" dirty="0" smtClean="0"/>
              <a:t>e</a:t>
            </a:r>
            <a:r>
              <a:rPr lang="pl-PL" sz="2400" b="1" dirty="0"/>
              <a:t>.</a:t>
            </a:r>
            <a:r>
              <a:rPr lang="de-DE" sz="2400" b="1" dirty="0"/>
              <a:t/>
            </a:r>
            <a:br>
              <a:rPr lang="de-DE" sz="2400" b="1" dirty="0"/>
            </a:br>
            <a:r>
              <a:rPr lang="pl-PL" sz="2400" b="1" dirty="0" err="1" smtClean="0"/>
              <a:t>Diese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moderne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Multifunktionshalle</a:t>
            </a:r>
            <a:r>
              <a:rPr lang="pl-PL" sz="2400" b="1" dirty="0" smtClean="0"/>
              <a:t> kann </a:t>
            </a:r>
            <a:r>
              <a:rPr lang="pl-PL" sz="2400" b="1" dirty="0" err="1" smtClean="0"/>
              <a:t>sogar</a:t>
            </a:r>
            <a:r>
              <a:rPr lang="pl-PL" sz="2400" b="1" dirty="0" smtClean="0"/>
              <a:t> bis </a:t>
            </a:r>
            <a:r>
              <a:rPr lang="pl-PL" sz="2400" b="1" dirty="0" err="1" smtClean="0"/>
              <a:t>zu</a:t>
            </a:r>
            <a:r>
              <a:rPr lang="pl-PL" sz="2400" b="1" dirty="0" smtClean="0"/>
              <a:t> 13000 </a:t>
            </a:r>
            <a:r>
              <a:rPr lang="pl-PL" sz="2400" b="1" dirty="0" err="1" smtClean="0"/>
              <a:t>Personen</a:t>
            </a:r>
            <a:r>
              <a:rPr lang="pl-PL" sz="2400" b="1" dirty="0" smtClean="0"/>
              <a:t> </a:t>
            </a:r>
            <a:r>
              <a:rPr lang="pl-PL" sz="2400" b="1" dirty="0" err="1" smtClean="0"/>
              <a:t>fassen</a:t>
            </a:r>
            <a:r>
              <a:rPr lang="pl-PL" sz="2400" b="1" dirty="0" smtClean="0"/>
              <a:t>.</a:t>
            </a:r>
            <a:r>
              <a:rPr lang="de-DE" sz="2400" b="1" dirty="0" smtClean="0"/>
              <a:t> </a:t>
            </a:r>
            <a:endParaRPr lang="pl-PL" sz="24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Atlas - Arena</a:t>
            </a:r>
            <a:endParaRPr lang="pl-PL" dirty="0"/>
          </a:p>
        </p:txBody>
      </p:sp>
      <p:pic>
        <p:nvPicPr>
          <p:cNvPr id="18434" name="Picture 2" descr="https://upload.wikimedia.org/wikipedia/commons/6/66/Arena-Lodz-mecz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0" r="66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34925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pl-PL" sz="2000" b="1" dirty="0" smtClean="0"/>
              <a:t>Es </a:t>
            </a:r>
            <a:r>
              <a:rPr lang="pl-PL" sz="2000" b="1" dirty="0" err="1" smtClean="0"/>
              <a:t>ist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einer</a:t>
            </a:r>
            <a:r>
              <a:rPr lang="pl-PL" sz="2000" b="1" dirty="0" smtClean="0"/>
              <a:t> der</a:t>
            </a:r>
            <a:r>
              <a:rPr lang="de-DE" sz="2000" b="1" dirty="0" smtClean="0"/>
              <a:t> größte</a:t>
            </a:r>
            <a:r>
              <a:rPr lang="pl-PL" sz="2000" b="1" dirty="0" smtClean="0"/>
              <a:t>n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Aquapark</a:t>
            </a:r>
            <a:r>
              <a:rPr lang="pl-PL" sz="2000" b="1" dirty="0" smtClean="0"/>
              <a:t>s</a:t>
            </a:r>
            <a:r>
              <a:rPr lang="de-DE" sz="2000" b="1" dirty="0" smtClean="0"/>
              <a:t> i</a:t>
            </a:r>
            <a:r>
              <a:rPr lang="pl-PL" sz="2000" b="1" dirty="0" smtClean="0"/>
              <a:t>n</a:t>
            </a:r>
            <a:r>
              <a:rPr lang="de-DE" sz="2000" b="1" dirty="0" smtClean="0"/>
              <a:t> Polen</a:t>
            </a:r>
            <a:r>
              <a:rPr lang="pl-PL" sz="2000" b="1" dirty="0" smtClean="0"/>
              <a:t>.</a:t>
            </a:r>
            <a:endParaRPr lang="pl-PL" sz="2000" b="1" dirty="0"/>
          </a:p>
          <a:p>
            <a:r>
              <a:rPr lang="de-DE" sz="2000" b="1" dirty="0"/>
              <a:t>Diese </a:t>
            </a:r>
            <a:r>
              <a:rPr lang="pl-PL" sz="2000" b="1" dirty="0" err="1" smtClean="0"/>
              <a:t>Freizeitanlage</a:t>
            </a:r>
            <a:r>
              <a:rPr lang="de-DE" sz="2000" b="1" dirty="0" smtClean="0"/>
              <a:t> </a:t>
            </a:r>
            <a:r>
              <a:rPr lang="de-DE" sz="2000" b="1" dirty="0"/>
              <a:t>hat etwa 10 Hektar, von denen etwa </a:t>
            </a:r>
            <a:r>
              <a:rPr lang="de-DE" sz="2000" b="1" dirty="0" smtClean="0"/>
              <a:t>2500 </a:t>
            </a:r>
            <a:r>
              <a:rPr lang="de-DE" sz="2000" b="1" dirty="0"/>
              <a:t>m² </a:t>
            </a:r>
            <a:r>
              <a:rPr lang="de-DE" sz="2000" b="1" dirty="0" smtClean="0"/>
              <a:t>ein Wasser</a:t>
            </a:r>
            <a:r>
              <a:rPr lang="pl-PL" sz="2000" b="1" dirty="0" err="1" smtClean="0"/>
              <a:t>bereich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ist</a:t>
            </a:r>
            <a:r>
              <a:rPr lang="pl-PL" sz="2000" b="1" dirty="0" smtClean="0"/>
              <a:t>.  </a:t>
            </a:r>
            <a:endParaRPr lang="pl-PL" sz="20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Aquapark Fala</a:t>
            </a:r>
            <a:endParaRPr lang="pl-PL" dirty="0"/>
          </a:p>
        </p:txBody>
      </p:sp>
      <p:pic>
        <p:nvPicPr>
          <p:cNvPr id="19458" name="Picture 2" descr="http://www.aquapark.lodz.pl/img/421a35e6_large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923" r="592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23040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877886" y="404664"/>
            <a:ext cx="5278290" cy="7128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200" b="1" dirty="0" smtClean="0"/>
              <a:t>Bibliografia:</a:t>
            </a:r>
          </a:p>
          <a:p>
            <a:r>
              <a:rPr lang="pl-PL" sz="1400" dirty="0" smtClean="0">
                <a:hlinkClick r:id="rId2"/>
              </a:rPr>
              <a:t>www.muzeum-lodz.p</a:t>
            </a:r>
            <a:endParaRPr lang="pl-PL" sz="1400" dirty="0" smtClean="0"/>
          </a:p>
          <a:p>
            <a:r>
              <a:rPr lang="pl-PL" sz="1400" smtClean="0"/>
              <a:t>www.wikipedia.org/wiki/Plac_Wolnosci_w_Lodzi</a:t>
            </a:r>
            <a:endParaRPr lang="pl-PL" sz="1400" dirty="0" smtClean="0"/>
          </a:p>
          <a:p>
            <a:r>
              <a:rPr lang="pl-PL" sz="1400" dirty="0" smtClean="0"/>
              <a:t>www.wikipedia.org/wiki/Ulica_Piotrkowska</a:t>
            </a:r>
            <a:endParaRPr lang="pl-PL" sz="1400" dirty="0"/>
          </a:p>
          <a:p>
            <a:r>
              <a:rPr lang="pl-PL" sz="1400" dirty="0" smtClean="0"/>
              <a:t>www.wikipedia.org/wiki/Stare_Miasto_w_Lodzi</a:t>
            </a:r>
            <a:endParaRPr lang="pl-PL" sz="1400" dirty="0"/>
          </a:p>
          <a:p>
            <a:r>
              <a:rPr lang="pl-PL" sz="1400" dirty="0" smtClean="0"/>
              <a:t>archidiecezja.lodz.pl</a:t>
            </a:r>
          </a:p>
          <a:p>
            <a:r>
              <a:rPr lang="pl-PL" sz="1400" dirty="0" smtClean="0"/>
              <a:t>www.muzeumwlokiennictwa.pl/biala-fabryka</a:t>
            </a:r>
          </a:p>
          <a:p>
            <a:r>
              <a:rPr lang="pl-PL" sz="1400" dirty="0" smtClean="0"/>
              <a:t>www.wikipedia.org/wiki/Izrael_Poznanski</a:t>
            </a:r>
          </a:p>
          <a:p>
            <a:r>
              <a:rPr lang="pl-PL" sz="1400" dirty="0" smtClean="0">
                <a:hlinkClick r:id="rId3"/>
              </a:rPr>
              <a:t>www.wikipedia.org/wiki/Ksiezy_Mlyn</a:t>
            </a:r>
            <a:endParaRPr lang="pl-PL" sz="1400" dirty="0"/>
          </a:p>
          <a:p>
            <a:r>
              <a:rPr lang="pl-PL" sz="1400" dirty="0" smtClean="0"/>
              <a:t>www.mateusz.org.pl</a:t>
            </a:r>
            <a:r>
              <a:rPr lang="pl-PL" sz="1400" dirty="0"/>
              <a:t>/</a:t>
            </a:r>
            <a:endParaRPr lang="pl-PL" sz="1400" dirty="0" smtClean="0"/>
          </a:p>
          <a:p>
            <a:r>
              <a:rPr lang="pl-PL" sz="1400" dirty="0" smtClean="0"/>
              <a:t>www.bing.com</a:t>
            </a:r>
          </a:p>
          <a:p>
            <a:r>
              <a:rPr lang="pl-PL" sz="1400" dirty="0" smtClean="0"/>
              <a:t>www.lodz.naszemiasto.pl</a:t>
            </a:r>
          </a:p>
          <a:p>
            <a:r>
              <a:rPr lang="pl-PL" sz="1400" dirty="0" smtClean="0"/>
              <a:t>www.wikipedia.org/wiki/Willa_Herbst</a:t>
            </a:r>
          </a:p>
          <a:p>
            <a:r>
              <a:rPr lang="pl-PL" sz="1400" dirty="0" smtClean="0"/>
              <a:t>www.lodz.naszemiasto.pl/tag/palac-scheiblera</a:t>
            </a:r>
          </a:p>
          <a:p>
            <a:r>
              <a:rPr lang="pl-PL" sz="1400" dirty="0" smtClean="0"/>
              <a:t>www.cerkiew.lodz.pl</a:t>
            </a:r>
          </a:p>
          <a:p>
            <a:r>
              <a:rPr lang="pl-PL" sz="1400" dirty="0" smtClean="0"/>
              <a:t>www.wikipedia.org/wiki/Litzmannstadt_Ghetto</a:t>
            </a:r>
          </a:p>
          <a:p>
            <a:r>
              <a:rPr lang="pl-PL" sz="1400" dirty="0" smtClean="0"/>
              <a:t>www.wikipedia.org/wiki/Muzeum_Kanl</a:t>
            </a:r>
          </a:p>
          <a:p>
            <a:r>
              <a:rPr lang="pl-PL" sz="1400" dirty="0"/>
              <a:t>www.manufaktura.com</a:t>
            </a:r>
            <a:endParaRPr lang="pl-PL" sz="1400" dirty="0" smtClean="0"/>
          </a:p>
          <a:p>
            <a:r>
              <a:rPr lang="pl-PL" sz="1400" dirty="0" smtClean="0"/>
              <a:t>www.wikipedia.org/wiki/Atlas</a:t>
            </a:r>
          </a:p>
          <a:p>
            <a:r>
              <a:rPr lang="pl-PL" sz="1400" dirty="0" smtClean="0"/>
              <a:t>www.wikipedia.org/wiki/Palmiarnia</a:t>
            </a:r>
          </a:p>
          <a:p>
            <a:r>
              <a:rPr lang="pl-PL" sz="1400" dirty="0" smtClean="0">
                <a:hlinkClick r:id="rId4"/>
              </a:rPr>
              <a:t>www.aquapark.lodz.pl</a:t>
            </a:r>
            <a:endParaRPr lang="pl-PL" sz="1400" dirty="0" smtClean="0"/>
          </a:p>
          <a:p>
            <a:pPr marL="0" indent="0">
              <a:buNone/>
            </a:pPr>
            <a:endParaRPr lang="pl-PL" dirty="0" smtClean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4432073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czny">
  <a:themeElements>
    <a:clrScheme name="Aerodynamiczny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czny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czny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669</TotalTime>
  <Words>589</Words>
  <Application>Microsoft Office PowerPoint</Application>
  <PresentationFormat>Pokaz na ekranie (4:3)</PresentationFormat>
  <Paragraphs>78</Paragraphs>
  <Slides>21</Slides>
  <Notes>4</Notes>
  <HiddenSlides>0</HiddenSlides>
  <MMClips>1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2" baseType="lpstr">
      <vt:lpstr>Aerodynamiczny</vt:lpstr>
      <vt:lpstr>Łódź – Rundgang durch die Stadt</vt:lpstr>
      <vt:lpstr>Altmarkt</vt:lpstr>
      <vt:lpstr>Mariä – Himmelfahrts – Kirche  </vt:lpstr>
      <vt:lpstr>Baukomplex von Izrael Poznański</vt:lpstr>
      <vt:lpstr>Alter Friedhof in der Ogrodowa-Straße</vt:lpstr>
      <vt:lpstr>Freiheitsplatz (Plac Wolności)</vt:lpstr>
      <vt:lpstr>Piotrkowska-Straße</vt:lpstr>
      <vt:lpstr>Evangelisch-augsburgische Matthäus - Kirche</vt:lpstr>
      <vt:lpstr>Erzbischöfliche  St.-Stanislaw-Kostka-Kathedrale von Łódź </vt:lpstr>
      <vt:lpstr>„Weiße Fabrik” („Biała Fabryka”) von Ludwik Geyer </vt:lpstr>
      <vt:lpstr>Pfaffendorf (Księży Młyn)</vt:lpstr>
      <vt:lpstr>Palast von Edward Herbst</vt:lpstr>
      <vt:lpstr>Palast von Karol W. Scheibler</vt:lpstr>
      <vt:lpstr>Orthodoxe St.- Alexander-Newski- Kathedrale </vt:lpstr>
      <vt:lpstr>Litzmannstadt Ghetto</vt:lpstr>
      <vt:lpstr>Das Kanalmuseum ,,Dętka”</vt:lpstr>
      <vt:lpstr>      Die Sammlung von  Pflanzen im Palmenhaus  besteht aus ca. 4500 Exemplaren.   Ein herrlicher Garten in Łódź – Palmenhaus</vt:lpstr>
      <vt:lpstr>Manufaktura</vt:lpstr>
      <vt:lpstr>Atlas - Arena</vt:lpstr>
      <vt:lpstr>Aquapark Fala</vt:lpstr>
      <vt:lpstr>Slajd 21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Stanisław Roszczyk</dc:creator>
  <cp:lastModifiedBy>Witold Gadzinowski</cp:lastModifiedBy>
  <cp:revision>76</cp:revision>
  <dcterms:created xsi:type="dcterms:W3CDTF">2015-10-01T16:37:10Z</dcterms:created>
  <dcterms:modified xsi:type="dcterms:W3CDTF">2015-10-05T15:04:56Z</dcterms:modified>
</cp:coreProperties>
</file>